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469" r:id="rId3"/>
    <p:sldId id="470" r:id="rId4"/>
    <p:sldId id="471" r:id="rId5"/>
    <p:sldId id="472" r:id="rId6"/>
    <p:sldId id="473" r:id="rId7"/>
    <p:sldId id="475" r:id="rId8"/>
    <p:sldId id="476" r:id="rId9"/>
    <p:sldId id="499" r:id="rId10"/>
    <p:sldId id="500" r:id="rId11"/>
    <p:sldId id="501" r:id="rId12"/>
    <p:sldId id="511" r:id="rId13"/>
    <p:sldId id="507" r:id="rId14"/>
    <p:sldId id="512" r:id="rId15"/>
    <p:sldId id="502" r:id="rId16"/>
    <p:sldId id="503" r:id="rId17"/>
    <p:sldId id="477" r:id="rId18"/>
    <p:sldId id="508" r:id="rId19"/>
    <p:sldId id="520" r:id="rId20"/>
    <p:sldId id="521" r:id="rId21"/>
    <p:sldId id="522" r:id="rId22"/>
    <p:sldId id="524" r:id="rId23"/>
    <p:sldId id="523" r:id="rId24"/>
    <p:sldId id="479" r:id="rId25"/>
    <p:sldId id="480" r:id="rId26"/>
    <p:sldId id="481" r:id="rId27"/>
    <p:sldId id="482" r:id="rId28"/>
    <p:sldId id="509" r:id="rId29"/>
    <p:sldId id="504" r:id="rId30"/>
    <p:sldId id="505" r:id="rId31"/>
    <p:sldId id="484" r:id="rId32"/>
    <p:sldId id="506" r:id="rId33"/>
    <p:sldId id="510" r:id="rId34"/>
    <p:sldId id="513" r:id="rId35"/>
    <p:sldId id="488" r:id="rId36"/>
    <p:sldId id="489" r:id="rId37"/>
    <p:sldId id="514" r:id="rId38"/>
    <p:sldId id="494" r:id="rId39"/>
    <p:sldId id="365" r:id="rId40"/>
    <p:sldId id="366" r:id="rId41"/>
    <p:sldId id="367" r:id="rId42"/>
    <p:sldId id="370" r:id="rId43"/>
    <p:sldId id="371" r:id="rId44"/>
    <p:sldId id="495" r:id="rId45"/>
    <p:sldId id="496" r:id="rId46"/>
    <p:sldId id="493" r:id="rId47"/>
    <p:sldId id="492" r:id="rId48"/>
    <p:sldId id="518" r:id="rId49"/>
    <p:sldId id="497" r:id="rId50"/>
    <p:sldId id="519" r:id="rId51"/>
    <p:sldId id="498" r:id="rId52"/>
    <p:sldId id="515" r:id="rId53"/>
    <p:sldId id="516" r:id="rId54"/>
    <p:sldId id="517" r:id="rId55"/>
    <p:sldId id="364" r:id="rId56"/>
    <p:sldId id="491" r:id="rId57"/>
    <p:sldId id="490" r:id="rId58"/>
    <p:sldId id="474" r:id="rId59"/>
    <p:sldId id="478" r:id="rId60"/>
    <p:sldId id="483" r:id="rId61"/>
    <p:sldId id="272" r:id="rId62"/>
    <p:sldId id="331" r:id="rId63"/>
    <p:sldId id="273" r:id="rId64"/>
    <p:sldId id="274" r:id="rId65"/>
    <p:sldId id="275" r:id="rId66"/>
    <p:sldId id="485" r:id="rId67"/>
    <p:sldId id="276" r:id="rId68"/>
    <p:sldId id="277" r:id="rId69"/>
    <p:sldId id="278" r:id="rId70"/>
    <p:sldId id="279" r:id="rId71"/>
    <p:sldId id="486" r:id="rId72"/>
    <p:sldId id="333" r:id="rId73"/>
    <p:sldId id="487" r:id="rId7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009999"/>
    <a:srgbClr val="99CCFF"/>
    <a:srgbClr val="C0C0C0"/>
    <a:srgbClr val="0066FF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9" autoAdjust="0"/>
    <p:restoredTop sz="94604" autoAdjust="0"/>
  </p:normalViewPr>
  <p:slideViewPr>
    <p:cSldViewPr>
      <p:cViewPr>
        <p:scale>
          <a:sx n="66" d="100"/>
          <a:sy n="66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C41329-A510-4B4B-9474-109CE75A389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B20E1-8C6B-467B-9177-7BCCB2BF0F38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これがＣＯＢＥ衛星が得た、放射強度の振動数、波長依存性です。ここで誤差棒のついている点が測定値、実線が黒体放射です。誤差は４００倍に拡大してあります。ほぼ完璧といってよい黒体放射であることがわかります。宇宙マイクロ波背景放射は、黒体放射だったので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41329-A510-4B4B-9474-109CE75A3896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C1F358-02C5-4097-BFBC-B52396D9074E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42E3D-1A19-4B81-AFBF-00E8751174B9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2D8601-128F-450C-9680-38731E883C16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531A5-5C1C-47BD-A488-BB61A5AD24BD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531A5-5C1C-47BD-A488-BB61A5AD24BD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94F1C58A-E90A-467F-A5D7-CC808124DB7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C891D-5799-4230-853C-F24D6D8256D6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9D63A5-87D4-4139-BAD0-10E0EEDFD985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DF6F8-59FD-4957-AA9B-6581E8CE5E87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B9056-32E1-4717-8A88-E38139D59273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2A77F7-C44D-41FD-87C9-C78945A78B91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18C0B-9042-454A-9E13-D653EBA9BA67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693ECD-BBC7-4466-B5C9-C4CE313A3106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73380-68BD-42E6-9133-45F0DC662C9C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</a:defRPr>
            </a:lvl1pPr>
          </a:lstStyle>
          <a:p>
            <a:fld id="{2C2531A5-5C1C-47BD-A488-BB61A5AD24BD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athURL&amp;_method=retrieve&amp;_udi=B6TJK-4NXRMNS-1&amp;_mathId=mml32&amp;_user=119029&amp;_rdoc=1&amp;_acct=C000009318&amp;_version=1&amp;_userid=119029&amp;md5=def300f98d58c73e0b9c5587ce652437" TargetMode="External"/><Relationship Id="rId2" Type="http://schemas.openxmlformats.org/officeDocument/2006/relationships/hyperlink" Target="http://www.sciencedirect.com/science?_ob=MathURL&amp;_method=retrieve&amp;_udi=B6TJK-4NXRMNS-1&amp;_mathId=mml29&amp;_user=119029&amp;_rdoc=1&amp;_acct=C000009318&amp;_version=1&amp;_userid=119029&amp;md5=9c12851ce2a8287b8b2b4f6d2b1c9a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546102"/>
            <a:ext cx="8077200" cy="2740022"/>
          </a:xfrm>
        </p:spPr>
        <p:txBody>
          <a:bodyPr/>
          <a:lstStyle/>
          <a:p>
            <a:r>
              <a:rPr lang="en-US" altLang="ja-JP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Anisotropies of Cosmic </a:t>
            </a:r>
            <a:r>
              <a:rPr lang="en-US" altLang="ja-JP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Microwave </a:t>
            </a:r>
            <a:r>
              <a:rPr lang="en-US" altLang="ja-JP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Background</a:t>
            </a:r>
            <a:br>
              <a:rPr lang="en-US" altLang="ja-JP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Its Polarization </a:t>
            </a:r>
            <a:endParaRPr lang="en-US" altLang="ja-JP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5786" y="3357562"/>
            <a:ext cx="7472370" cy="12192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New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&amp; Ultimate Tool </a:t>
            </a: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Cosmology          and Particle Physics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" y="4867275"/>
            <a:ext cx="83058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ja-JP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Naoshi</a:t>
            </a:r>
            <a:r>
              <a:rPr lang="en-US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Sugiyama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Nagoya University</a:t>
            </a:r>
            <a:endParaRPr lang="en-US" altLang="ja-JP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331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Taup2007@Sendai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2" name="Object 1024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8338" name="Artwork" r:id="rId3" imgW="8973803" imgH="6725589" progId="">
              <p:embed/>
            </p:oleObj>
          </a:graphicData>
        </a:graphic>
      </p:graphicFrame>
      <p:graphicFrame>
        <p:nvGraphicFramePr>
          <p:cNvPr id="259073" name="Object 1025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8339" name="Artwork" r:id="rId4" imgW="8973803" imgH="6725589" progId="">
              <p:embed/>
            </p:oleObj>
          </a:graphicData>
        </a:graphic>
      </p:graphicFrame>
      <p:graphicFrame>
        <p:nvGraphicFramePr>
          <p:cNvPr id="259074" name="Object 1026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8340" name="Artwork" r:id="rId5" imgW="8973803" imgH="6725589" progId="">
              <p:embed/>
            </p:oleObj>
          </a:graphicData>
        </a:graphic>
      </p:graphicFrame>
      <p:graphicFrame>
        <p:nvGraphicFramePr>
          <p:cNvPr id="259075" name="Object 1027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8341" name="Artwork" r:id="rId6" imgW="8973803" imgH="6725589" progId="">
              <p:embed/>
            </p:oleObj>
          </a:graphicData>
        </a:graphic>
      </p:graphicFrame>
      <p:graphicFrame>
        <p:nvGraphicFramePr>
          <p:cNvPr id="259076" name="Object 1028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8342" name="Artwork" r:id="rId7" imgW="8973803" imgH="6725589" progId="">
              <p:embed/>
            </p:oleObj>
          </a:graphicData>
        </a:graphic>
      </p:graphicFrame>
      <p:sp>
        <p:nvSpPr>
          <p:cNvPr id="163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21725" y="6324600"/>
            <a:ext cx="422275" cy="533400"/>
          </a:xfrm>
          <a:prstGeom prst="actionButtonBackPrevious">
            <a:avLst/>
          </a:prstGeom>
          <a:solidFill>
            <a:srgbClr val="FBFEB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6372225" y="2493963"/>
            <a:ext cx="7938" cy="1366837"/>
          </a:xfrm>
          <a:prstGeom prst="line">
            <a:avLst/>
          </a:prstGeom>
          <a:noFill/>
          <a:ln w="47625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219700" y="2349500"/>
            <a:ext cx="172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</a:t>
            </a:r>
            <a:r>
              <a:rPr lang="en-US" altLang="ja-JP" b="1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</a:t>
            </a:r>
            <a:r>
              <a:rPr lang="en-US" altLang="ja-JP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</a:t>
            </a:r>
            <a:r>
              <a:rPr lang="en-US" altLang="ja-JP" b="1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endParaRPr lang="en-US" altLang="ja-JP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724525" y="4076700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small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940425" y="191611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large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7596188" y="3213100"/>
            <a:ext cx="3175" cy="1584325"/>
          </a:xfrm>
          <a:prstGeom prst="line">
            <a:avLst/>
          </a:prstGeom>
          <a:noFill/>
          <a:ln w="47625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092950" y="2708275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large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04025" y="4649788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small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92500" y="692150"/>
            <a:ext cx="14287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348038" y="6143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chemeClr val="bg2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/>
      <p:bldP spid="16394" grpId="0"/>
      <p:bldP spid="16395" grpId="0"/>
      <p:bldP spid="16396" grpId="0" animBg="1"/>
      <p:bldP spid="16397" grpId="0"/>
      <p:bldP spid="163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096" name="Object 0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9362" name="Artwork" r:id="rId3" imgW="8973803" imgH="6725589" progId="">
              <p:embed/>
            </p:oleObj>
          </a:graphicData>
        </a:graphic>
      </p:graphicFrame>
      <p:graphicFrame>
        <p:nvGraphicFramePr>
          <p:cNvPr id="260097" name="Object 1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9363" name="Artwork" r:id="rId4" imgW="8973803" imgH="6725589" progId="">
              <p:embed/>
            </p:oleObj>
          </a:graphicData>
        </a:graphic>
      </p:graphicFrame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9364" name="Artwork" r:id="rId5" imgW="8973803" imgH="6725589" progId="">
              <p:embed/>
            </p:oleObj>
          </a:graphicData>
        </a:graphic>
      </p:graphicFrame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9365" name="Artwork" r:id="rId6" imgW="8973803" imgH="6725589" progId="">
              <p:embed/>
            </p:oleObj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57800" y="1143000"/>
            <a:ext cx="48355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ja-JP" b="1" dirty="0">
                <a:solidFill>
                  <a:srgbClr val="CC0000"/>
                </a:solidFill>
              </a:rPr>
              <a:t>Open: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ja-JP" b="1" dirty="0">
                <a:solidFill>
                  <a:srgbClr val="CC0000"/>
                </a:solidFill>
              </a:rPr>
              <a:t>Concave lens space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ja-JP" b="1" dirty="0">
                <a:solidFill>
                  <a:srgbClr val="CC0000"/>
                </a:solidFill>
              </a:rPr>
              <a:t>Image becomes small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ja-JP" b="1" dirty="0">
                <a:solidFill>
                  <a:srgbClr val="CC0000"/>
                </a:solidFill>
              </a:rPr>
              <a:t>Shifts to larger </a:t>
            </a:r>
            <a:r>
              <a:rPr lang="en-US" altLang="ja-JP" b="1" i="1" dirty="0">
                <a:solidFill>
                  <a:srgbClr val="CC0000"/>
                </a:solidFill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241565" cy="66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矢印コネクタ 5"/>
          <p:cNvCxnSpPr/>
          <p:nvPr/>
        </p:nvCxnSpPr>
        <p:spPr bwMode="auto">
          <a:xfrm>
            <a:off x="6500826" y="1285860"/>
            <a:ext cx="135732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7358082" y="285728"/>
            <a:ext cx="1568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2060"/>
                </a:solidFill>
              </a:rPr>
              <a:t>Negative </a:t>
            </a:r>
          </a:p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curvature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0" y="26368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Observations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COBE</a:t>
            </a:r>
          </a:p>
          <a:p>
            <a:pPr lvl="1"/>
            <a:r>
              <a:rPr lang="en-US" altLang="ja-JP" dirty="0" smtClean="0"/>
              <a:t>Clearly see large scale (low </a:t>
            </a:r>
            <a:r>
              <a:rPr lang="en-US" altLang="ja-JP" i="1" dirty="0" smtClean="0"/>
              <a:t>l</a:t>
            </a:r>
            <a:r>
              <a:rPr lang="en-US" altLang="ja-JP" dirty="0" smtClean="0"/>
              <a:t> ) tail</a:t>
            </a:r>
          </a:p>
          <a:p>
            <a:pPr lvl="1"/>
            <a:r>
              <a:rPr lang="en-US" altLang="ja-JP" dirty="0" smtClean="0"/>
              <a:t>angular resolution was too bad to resolve peaks</a:t>
            </a:r>
          </a:p>
          <a:p>
            <a:r>
              <a:rPr lang="en-US" altLang="ja-JP" dirty="0" smtClean="0"/>
              <a:t>Balloon borne/Grand Base experiments</a:t>
            </a:r>
          </a:p>
          <a:p>
            <a:pPr lvl="1"/>
            <a:r>
              <a:rPr lang="en-US" altLang="ja-JP" dirty="0" smtClean="0"/>
              <a:t>Boomerang, MAXMA, CBI, Saskatoon, Python, OVRO, etc  </a:t>
            </a:r>
          </a:p>
          <a:p>
            <a:pPr lvl="1"/>
            <a:r>
              <a:rPr kumimoji="1" lang="en-US" altLang="ja-JP" dirty="0" smtClean="0"/>
              <a:t>See some evidence of the first peak</a:t>
            </a:r>
            <a:r>
              <a:rPr kumimoji="1" lang="en-US" altLang="ja-JP" dirty="0" smtClean="0"/>
              <a:t>, even in Last Century!</a:t>
            </a:r>
            <a:endParaRPr kumimoji="1" lang="en-US" altLang="ja-JP" dirty="0" smtClean="0"/>
          </a:p>
          <a:p>
            <a:r>
              <a:rPr lang="en-US" altLang="ja-JP" dirty="0" smtClean="0"/>
              <a:t>WMAP</a:t>
            </a:r>
          </a:p>
          <a:p>
            <a:pPr lvl="1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30823" y="7939"/>
          <a:ext cx="8283820" cy="6840537"/>
        </p:xfrm>
        <a:graphic>
          <a:graphicData uri="http://schemas.openxmlformats.org/presentationml/2006/ole">
            <p:oleObj spid="_x0000_s543746" name="Artwork" r:id="rId3" imgW="8973803" imgH="6838095" progId="">
              <p:embed/>
            </p:oleObj>
          </a:graphicData>
        </a:graphic>
      </p:graphicFrame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899139" y="457201"/>
            <a:ext cx="337624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2060"/>
                </a:solidFill>
              </a:rPr>
              <a:t>CMB observations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2060"/>
                </a:solidFill>
              </a:rPr>
              <a:t>by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84213" y="-458788"/>
            <a:ext cx="10401301" cy="7343776"/>
            <a:chOff x="-431" y="-380"/>
            <a:chExt cx="6552" cy="4882"/>
          </a:xfrm>
        </p:grpSpPr>
        <p:pic>
          <p:nvPicPr>
            <p:cNvPr id="2273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31" y="-380"/>
              <a:ext cx="6552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73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" y="3974"/>
              <a:ext cx="48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7164388" y="1985963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</a:rPr>
              <a:t>1</a:t>
            </a:r>
            <a:r>
              <a:rPr lang="en-US" altLang="ja-JP" baseline="30000">
                <a:solidFill>
                  <a:srgbClr val="FF0000"/>
                </a:solidFill>
              </a:rPr>
              <a:t>st</a:t>
            </a:r>
            <a:r>
              <a:rPr lang="en-US" altLang="ja-JP">
                <a:solidFill>
                  <a:srgbClr val="FF0000"/>
                </a:solidFill>
              </a:rPr>
              <a:t> yr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331913" y="429260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2"/>
                </a:solidFill>
              </a:rPr>
              <a:t>3 yr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8728" y="785794"/>
            <a:ext cx="23503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WMAP </a:t>
            </a:r>
          </a:p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endParaRPr kumimoji="1" lang="ja-JP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0" y="0"/>
            <a:ext cx="9396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WMAP Temperature Power Spectrum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dirty="0"/>
              <a:t> Clear existence of </a:t>
            </a:r>
            <a:r>
              <a:rPr lang="en-US" altLang="ja-JP" dirty="0" smtClean="0"/>
              <a:t>large scale </a:t>
            </a:r>
            <a:r>
              <a:rPr lang="en-US" altLang="ja-JP" dirty="0" smtClean="0"/>
              <a:t>Plateau</a:t>
            </a:r>
            <a:endParaRPr lang="en-US" altLang="ja-JP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dirty="0"/>
              <a:t> Clear existence of Acoustic Peaks (</a:t>
            </a:r>
            <a:r>
              <a:rPr lang="en-US" altLang="ja-JP" dirty="0" err="1"/>
              <a:t>upto</a:t>
            </a:r>
            <a:r>
              <a:rPr lang="en-US" altLang="ja-JP" dirty="0"/>
              <a:t> 2</a:t>
            </a:r>
            <a:r>
              <a:rPr lang="en-US" altLang="ja-JP" baseline="30000" dirty="0"/>
              <a:t>nd</a:t>
            </a:r>
            <a:r>
              <a:rPr lang="en-US" altLang="ja-JP" dirty="0"/>
              <a:t> or 3</a:t>
            </a:r>
            <a:r>
              <a:rPr lang="en-US" altLang="ja-JP" baseline="30000" dirty="0"/>
              <a:t>rd</a:t>
            </a:r>
            <a:r>
              <a:rPr lang="en-US" altLang="ja-JP" dirty="0"/>
              <a:t> 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dirty="0"/>
              <a:t> 3</a:t>
            </a:r>
            <a:r>
              <a:rPr lang="en-US" altLang="ja-JP" baseline="30000" dirty="0"/>
              <a:t>rd</a:t>
            </a:r>
            <a:r>
              <a:rPr lang="en-US" altLang="ja-JP" dirty="0"/>
              <a:t> Peak has been seen by 3 yr data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ja-JP" dirty="0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0" y="26368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684213" y="3557588"/>
            <a:ext cx="84597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Consistent with </a:t>
            </a:r>
          </a:p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Inflation and Cold Dark Matter Paradigm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468313" y="5157788"/>
            <a:ext cx="7416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u="sng"/>
              <a:t>One Puzzle: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/>
              <a:t>	Unexpectedly low Quadrupole (</a:t>
            </a:r>
            <a:r>
              <a:rPr lang="en-US" altLang="ja-JP" i="1"/>
              <a:t>l</a:t>
            </a:r>
            <a:r>
              <a:rPr lang="en-US" altLang="ja-JP"/>
              <a:t>=2)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Measurements of Cosmological Parameters by WMAP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B</a:t>
            </a:r>
            <a:r>
              <a:rPr lang="en-US" altLang="ja-JP" dirty="0" smtClean="0">
                <a:sym typeface="Symbol"/>
              </a:rPr>
              <a:t>h</a:t>
            </a:r>
            <a:r>
              <a:rPr lang="en-US" altLang="ja-JP" baseline="30000" dirty="0" smtClean="0">
                <a:sym typeface="Symbol"/>
              </a:rPr>
              <a:t>2 </a:t>
            </a:r>
            <a:r>
              <a:rPr kumimoji="1" lang="en-US" altLang="ja-JP" dirty="0" smtClean="0"/>
              <a:t>=0.02229</a:t>
            </a:r>
            <a:r>
              <a:rPr kumimoji="1" lang="en-US" altLang="ja-JP" dirty="0" smtClean="0">
                <a:sym typeface="Symbol"/>
              </a:rPr>
              <a:t>0.00073 (3% error!)</a:t>
            </a:r>
          </a:p>
          <a:p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M</a:t>
            </a:r>
            <a:r>
              <a:rPr lang="en-US" altLang="ja-JP" dirty="0" smtClean="0">
                <a:sym typeface="Symbol"/>
              </a:rPr>
              <a:t>h</a:t>
            </a:r>
            <a:r>
              <a:rPr lang="en-US" altLang="ja-JP" baseline="30000" dirty="0" smtClean="0">
                <a:sym typeface="Symbol"/>
              </a:rPr>
              <a:t>2 </a:t>
            </a:r>
            <a:r>
              <a:rPr lang="en-US" altLang="ja-JP" dirty="0" smtClean="0">
                <a:sym typeface="Symbol"/>
              </a:rPr>
              <a:t>=0.128 0.008</a:t>
            </a:r>
          </a:p>
          <a:p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K</a:t>
            </a:r>
            <a:r>
              <a:rPr kumimoji="1" lang="en-US" altLang="ja-JP" dirty="0" smtClean="0">
                <a:sym typeface="Symbol"/>
              </a:rPr>
              <a:t>=0.014</a:t>
            </a:r>
            <a:r>
              <a:rPr lang="en-US" altLang="ja-JP" dirty="0" smtClean="0">
                <a:sym typeface="Symbol"/>
              </a:rPr>
              <a:t>0.017 (with H=728km/s/</a:t>
            </a:r>
            <a:r>
              <a:rPr lang="en-US" altLang="ja-JP" dirty="0" err="1" smtClean="0">
                <a:sym typeface="Symbol"/>
              </a:rPr>
              <a:t>Mpc</a:t>
            </a:r>
            <a:r>
              <a:rPr lang="en-US" altLang="ja-JP" dirty="0" smtClean="0">
                <a:sym typeface="Symbol"/>
              </a:rPr>
              <a:t>)</a:t>
            </a:r>
          </a:p>
          <a:p>
            <a:r>
              <a:rPr lang="en-US" altLang="ja-JP" dirty="0" smtClean="0">
                <a:sym typeface="Symbol"/>
              </a:rPr>
              <a:t>n=0.958 0.016 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143108" y="4000504"/>
            <a:ext cx="4387862" cy="2635269"/>
            <a:chOff x="1898650" y="3579813"/>
            <a:chExt cx="5410200" cy="3278187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908175" y="3868738"/>
              <a:ext cx="5257800" cy="2989262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908175" y="3579813"/>
              <a:ext cx="5257800" cy="298926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908175" y="5056188"/>
              <a:ext cx="52562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5040312" y="6534150"/>
              <a:ext cx="0" cy="287338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9" name="AutoShape 20"/>
            <p:cNvCxnSpPr>
              <a:cxnSpLocks noChangeShapeType="1"/>
              <a:stCxn id="5" idx="2"/>
              <a:endCxn id="5" idx="2"/>
            </p:cNvCxnSpPr>
            <p:nvPr/>
          </p:nvCxnSpPr>
          <p:spPr bwMode="auto">
            <a:xfrm>
              <a:off x="1898650" y="5364163"/>
              <a:ext cx="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</p:cxnSp>
        <p:sp>
          <p:nvSpPr>
            <p:cNvPr id="10" name="Arc 30"/>
            <p:cNvSpPr>
              <a:spLocks/>
            </p:cNvSpPr>
            <p:nvPr/>
          </p:nvSpPr>
          <p:spPr bwMode="auto">
            <a:xfrm flipV="1">
              <a:off x="4572000" y="5056188"/>
              <a:ext cx="2571750" cy="1476375"/>
            </a:xfrm>
            <a:custGeom>
              <a:avLst/>
              <a:gdLst>
                <a:gd name="T0" fmla="*/ 2147483647 w 21600"/>
                <a:gd name="T1" fmla="*/ 0 h 21484"/>
                <a:gd name="T2" fmla="*/ 2147483647 w 21600"/>
                <a:gd name="T3" fmla="*/ 2147483647 h 21484"/>
                <a:gd name="T4" fmla="*/ 0 w 21600"/>
                <a:gd name="T5" fmla="*/ 2147483647 h 214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84"/>
                <a:gd name="T11" fmla="*/ 21600 w 21600"/>
                <a:gd name="T12" fmla="*/ 21484 h 214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84" fill="none" extrusionOk="0">
                  <a:moveTo>
                    <a:pt x="2634" y="0"/>
                  </a:moveTo>
                  <a:cubicBezTo>
                    <a:pt x="13463" y="1331"/>
                    <a:pt x="21600" y="10528"/>
                    <a:pt x="21600" y="21439"/>
                  </a:cubicBezTo>
                  <a:cubicBezTo>
                    <a:pt x="21600" y="21453"/>
                    <a:pt x="21599" y="21468"/>
                    <a:pt x="21599" y="21483"/>
                  </a:cubicBezTo>
                </a:path>
                <a:path w="21600" h="21484" stroke="0" extrusionOk="0">
                  <a:moveTo>
                    <a:pt x="2634" y="0"/>
                  </a:moveTo>
                  <a:cubicBezTo>
                    <a:pt x="13463" y="1331"/>
                    <a:pt x="21600" y="10528"/>
                    <a:pt x="21600" y="21439"/>
                  </a:cubicBezTo>
                  <a:cubicBezTo>
                    <a:pt x="21600" y="21453"/>
                    <a:pt x="21599" y="21468"/>
                    <a:pt x="21599" y="21483"/>
                  </a:cubicBezTo>
                  <a:lnTo>
                    <a:pt x="0" y="21439"/>
                  </a:lnTo>
                  <a:close/>
                </a:path>
              </a:pathLst>
            </a:custGeom>
            <a:solidFill>
              <a:srgbClr val="3366FF"/>
            </a:solidFill>
            <a:ln w="1905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rc 31"/>
            <p:cNvSpPr>
              <a:spLocks noChangeAspect="1"/>
            </p:cNvSpPr>
            <p:nvPr/>
          </p:nvSpPr>
          <p:spPr bwMode="auto">
            <a:xfrm rot="72609" flipV="1">
              <a:off x="4170362" y="4725988"/>
              <a:ext cx="881063" cy="1824037"/>
            </a:xfrm>
            <a:custGeom>
              <a:avLst/>
              <a:gdLst>
                <a:gd name="T0" fmla="*/ 0 w 6037"/>
                <a:gd name="T1" fmla="*/ 34928364 h 21600"/>
                <a:gd name="T2" fmla="*/ 2147483647 w 6037"/>
                <a:gd name="T3" fmla="*/ 280018881 h 21600"/>
                <a:gd name="T4" fmla="*/ 2147483647 w 603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6037"/>
                <a:gd name="T10" fmla="*/ 0 h 21600"/>
                <a:gd name="T11" fmla="*/ 6037 w 60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7" h="21600" fill="none" extrusionOk="0">
                  <a:moveTo>
                    <a:pt x="-1" y="57"/>
                  </a:moveTo>
                  <a:cubicBezTo>
                    <a:pt x="525" y="19"/>
                    <a:pt x="1052" y="-1"/>
                    <a:pt x="1580" y="0"/>
                  </a:cubicBezTo>
                  <a:cubicBezTo>
                    <a:pt x="3077" y="0"/>
                    <a:pt x="4571" y="155"/>
                    <a:pt x="6037" y="464"/>
                  </a:cubicBezTo>
                </a:path>
                <a:path w="6037" h="21600" stroke="0" extrusionOk="0">
                  <a:moveTo>
                    <a:pt x="-1" y="57"/>
                  </a:moveTo>
                  <a:cubicBezTo>
                    <a:pt x="525" y="19"/>
                    <a:pt x="1052" y="-1"/>
                    <a:pt x="1580" y="0"/>
                  </a:cubicBezTo>
                  <a:cubicBezTo>
                    <a:pt x="3077" y="0"/>
                    <a:pt x="4571" y="155"/>
                    <a:pt x="6037" y="464"/>
                  </a:cubicBezTo>
                  <a:lnTo>
                    <a:pt x="1580" y="2160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Arc 32"/>
            <p:cNvSpPr>
              <a:spLocks/>
            </p:cNvSpPr>
            <p:nvPr/>
          </p:nvSpPr>
          <p:spPr bwMode="auto">
            <a:xfrm flipV="1">
              <a:off x="1931987" y="3594100"/>
              <a:ext cx="5207000" cy="2938463"/>
            </a:xfrm>
            <a:custGeom>
              <a:avLst/>
              <a:gdLst>
                <a:gd name="T0" fmla="*/ 2147483647 w 43198"/>
                <a:gd name="T1" fmla="*/ 2147483647 h 43033"/>
                <a:gd name="T2" fmla="*/ 2147483647 w 43198"/>
                <a:gd name="T3" fmla="*/ 0 h 43033"/>
                <a:gd name="T4" fmla="*/ 2147483647 w 43198"/>
                <a:gd name="T5" fmla="*/ 2147483647 h 43033"/>
                <a:gd name="T6" fmla="*/ 0 60000 65536"/>
                <a:gd name="T7" fmla="*/ 0 60000 65536"/>
                <a:gd name="T8" fmla="*/ 0 60000 65536"/>
                <a:gd name="T9" fmla="*/ 0 w 43198"/>
                <a:gd name="T10" fmla="*/ 0 h 43033"/>
                <a:gd name="T11" fmla="*/ 43198 w 43198"/>
                <a:gd name="T12" fmla="*/ 43033 h 430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43033" fill="none" extrusionOk="0">
                  <a:moveTo>
                    <a:pt x="43198" y="21715"/>
                  </a:moveTo>
                  <a:cubicBezTo>
                    <a:pt x="43043" y="33533"/>
                    <a:pt x="33419" y="43032"/>
                    <a:pt x="21600" y="43033"/>
                  </a:cubicBezTo>
                  <a:cubicBezTo>
                    <a:pt x="9670" y="43033"/>
                    <a:pt x="0" y="33362"/>
                    <a:pt x="0" y="21433"/>
                  </a:cubicBezTo>
                  <a:cubicBezTo>
                    <a:pt x="-1" y="10540"/>
                    <a:pt x="8110" y="1352"/>
                    <a:pt x="18919" y="0"/>
                  </a:cubicBezTo>
                </a:path>
                <a:path w="43198" h="43033" stroke="0" extrusionOk="0">
                  <a:moveTo>
                    <a:pt x="43198" y="21715"/>
                  </a:moveTo>
                  <a:cubicBezTo>
                    <a:pt x="43043" y="33533"/>
                    <a:pt x="33419" y="43032"/>
                    <a:pt x="21600" y="43033"/>
                  </a:cubicBezTo>
                  <a:cubicBezTo>
                    <a:pt x="9670" y="43033"/>
                    <a:pt x="0" y="33362"/>
                    <a:pt x="0" y="21433"/>
                  </a:cubicBezTo>
                  <a:cubicBezTo>
                    <a:pt x="-1" y="10540"/>
                    <a:pt x="8110" y="1352"/>
                    <a:pt x="18919" y="0"/>
                  </a:cubicBezTo>
                  <a:lnTo>
                    <a:pt x="21600" y="21433"/>
                  </a:lnTo>
                  <a:close/>
                </a:path>
              </a:pathLst>
            </a:custGeom>
            <a:solidFill>
              <a:srgbClr val="800000"/>
            </a:solidFill>
            <a:ln w="19050">
              <a:noFill/>
              <a:round/>
              <a:headEnd/>
              <a:tailEnd type="none" w="lg" len="lg"/>
            </a:ln>
          </p:spPr>
          <p:txBody>
            <a:bodyPr rot="10800000"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4213225" y="6540500"/>
              <a:ext cx="0" cy="315913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 flipH="1" flipV="1">
              <a:off x="4573587" y="5956300"/>
              <a:ext cx="2735263" cy="360363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643702" y="6000768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Baryon 4%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12293" y="5072074"/>
            <a:ext cx="2202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Dark Matter</a:t>
            </a:r>
          </a:p>
          <a:p>
            <a:r>
              <a:rPr kumimoji="1" lang="en-US" altLang="ja-JP" dirty="0" smtClean="0"/>
              <a:t>20%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00364" y="4143380"/>
            <a:ext cx="2285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Dark Energy</a:t>
            </a:r>
          </a:p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%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20722" y="3500438"/>
            <a:ext cx="2723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Spergel</a:t>
            </a:r>
            <a:r>
              <a:rPr kumimoji="1" lang="en-US" altLang="ja-JP" sz="2800" dirty="0" smtClean="0"/>
              <a:t> et al.</a:t>
            </a:r>
          </a:p>
          <a:p>
            <a:r>
              <a:rPr lang="en-US" altLang="ja-JP" sz="2800" dirty="0" smtClean="0"/>
              <a:t>WMAP 3yr alone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Finally Cosmologists Have the “Standard Model!”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But…</a:t>
            </a:r>
          </a:p>
          <a:p>
            <a:pPr lvl="1"/>
            <a:r>
              <a:rPr kumimoji="1" lang="en-US" altLang="ja-JP" dirty="0" smtClean="0"/>
              <a:t>76% of total energy/density is unknown: Dark Energy</a:t>
            </a:r>
          </a:p>
          <a:p>
            <a:pPr lvl="1"/>
            <a:r>
              <a:rPr lang="en-US" altLang="ja-JP" dirty="0" smtClean="0"/>
              <a:t>20% of total energy/density is unknown: Dark Matter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0703" y="4357694"/>
            <a:ext cx="8477577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Dark Energy is perhaps a final piece of the puzzle </a:t>
            </a:r>
          </a:p>
          <a:p>
            <a:pPr algn="ctr"/>
            <a:r>
              <a:rPr kumimoji="1" lang="en-US" altLang="ja-JP" dirty="0" smtClean="0"/>
              <a:t>for cosmology </a:t>
            </a:r>
          </a:p>
          <a:p>
            <a:pPr algn="ctr"/>
            <a:r>
              <a:rPr kumimoji="1" lang="en-US" altLang="ja-JP" dirty="0" smtClean="0"/>
              <a:t>equivalent to Higgs for particle physics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Dark Energy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How do we determine </a:t>
            </a:r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</a:t>
            </a:r>
            <a:r>
              <a:rPr lang="en-US" altLang="ja-JP" dirty="0" smtClean="0"/>
              <a:t>=0.76?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6657" y="2571744"/>
            <a:ext cx="532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Subtraction!: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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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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4040" y="3929066"/>
            <a:ext cx="66383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Q: Can CMB provide a direct probe of </a:t>
            </a:r>
          </a:p>
          <a:p>
            <a:r>
              <a:rPr lang="en-US" altLang="ja-JP" dirty="0" smtClean="0"/>
              <a:t> </a:t>
            </a:r>
            <a:r>
              <a:rPr lang="en-US" altLang="ja-JP" dirty="0" smtClean="0"/>
              <a:t>    Dark Energy?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Cosmic Microwave Background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Direct Evidence of Big Bang</a:t>
            </a:r>
          </a:p>
          <a:p>
            <a:pPr lvl="1"/>
            <a:r>
              <a:rPr lang="en-US" altLang="ja-JP" dirty="0" smtClean="0"/>
              <a:t>Found in 1964 by Penzias &amp; Wilson</a:t>
            </a:r>
          </a:p>
          <a:p>
            <a:pPr lvl="1"/>
            <a:r>
              <a:rPr lang="en-US" altLang="ja-JP" dirty="0" smtClean="0"/>
              <a:t>Very Precise Black Body by COBE (</a:t>
            </a:r>
            <a:r>
              <a:rPr lang="en-US" altLang="ja-JP" dirty="0" err="1" smtClean="0"/>
              <a:t>J.Mather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4" name="Group 11"/>
          <p:cNvGraphicFramePr>
            <a:graphicFrameLocks noGrp="1"/>
          </p:cNvGraphicFramePr>
          <p:nvPr/>
        </p:nvGraphicFramePr>
        <p:xfrm>
          <a:off x="2598763" y="3725882"/>
          <a:ext cx="5616575" cy="2560638"/>
        </p:xfrm>
        <a:graphic>
          <a:graphicData uri="http://schemas.openxmlformats.org/drawingml/2006/table">
            <a:tbl>
              <a:tblPr/>
              <a:tblGrid>
                <a:gridCol w="1873250"/>
                <a:gridCol w="1870075"/>
                <a:gridCol w="1873250"/>
              </a:tblGrid>
              <a:tr h="164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John Mather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Arno Allan Penzias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Robert Woodrow Wilson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3" descr="penz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50" y="3581420"/>
            <a:ext cx="109061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wil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2563" y="3581420"/>
            <a:ext cx="109061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ontent.answers.com/main/content/wp/en/c/c9/Nobel_medal_dsc06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1500198" cy="1500198"/>
          </a:xfrm>
          <a:prstGeom prst="rect">
            <a:avLst/>
          </a:prstGeom>
          <a:noFill/>
        </p:spPr>
      </p:pic>
      <p:pic>
        <p:nvPicPr>
          <p:cNvPr id="8" name="Picture 7" descr="John C. Mat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71875"/>
            <a:ext cx="1142064" cy="16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Dark Energy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CMB can be a unique probe of dark energy</a:t>
            </a:r>
          </a:p>
          <a:p>
            <a:pPr lvl="1"/>
            <a:r>
              <a:rPr lang="en-US" altLang="ja-JP" dirty="0" smtClean="0"/>
              <a:t>Temperature Fluctuations are generated by the growth (decay) of the Large Scale Structure (z~1)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1604" y="2928934"/>
            <a:ext cx="513608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Integrated Sachs-Wolfe Effect</a:t>
            </a:r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 bwMode="auto">
          <a:xfrm>
            <a:off x="870857" y="4494590"/>
            <a:ext cx="5152572" cy="1124857"/>
          </a:xfrm>
          <a:custGeom>
            <a:avLst/>
            <a:gdLst>
              <a:gd name="connsiteX0" fmla="*/ 0 w 5152572"/>
              <a:gd name="connsiteY0" fmla="*/ 4839 h 1124857"/>
              <a:gd name="connsiteX1" fmla="*/ 856343 w 5152572"/>
              <a:gd name="connsiteY1" fmla="*/ 33867 h 1124857"/>
              <a:gd name="connsiteX2" fmla="*/ 1233714 w 5152572"/>
              <a:gd name="connsiteY2" fmla="*/ 208039 h 1124857"/>
              <a:gd name="connsiteX3" fmla="*/ 1407886 w 5152572"/>
              <a:gd name="connsiteY3" fmla="*/ 716039 h 1124857"/>
              <a:gd name="connsiteX4" fmla="*/ 1553029 w 5152572"/>
              <a:gd name="connsiteY4" fmla="*/ 1064381 h 1124857"/>
              <a:gd name="connsiteX5" fmla="*/ 2293257 w 5152572"/>
              <a:gd name="connsiteY5" fmla="*/ 1078896 h 1124857"/>
              <a:gd name="connsiteX6" fmla="*/ 3062514 w 5152572"/>
              <a:gd name="connsiteY6" fmla="*/ 890210 h 1124857"/>
              <a:gd name="connsiteX7" fmla="*/ 3788229 w 5152572"/>
              <a:gd name="connsiteY7" fmla="*/ 628953 h 1124857"/>
              <a:gd name="connsiteX8" fmla="*/ 4049486 w 5152572"/>
              <a:gd name="connsiteY8" fmla="*/ 164496 h 1124857"/>
              <a:gd name="connsiteX9" fmla="*/ 4194629 w 5152572"/>
              <a:gd name="connsiteY9" fmla="*/ 33867 h 1124857"/>
              <a:gd name="connsiteX10" fmla="*/ 4934857 w 5152572"/>
              <a:gd name="connsiteY10" fmla="*/ 19353 h 1124857"/>
              <a:gd name="connsiteX11" fmla="*/ 5152572 w 5152572"/>
              <a:gd name="connsiteY11" fmla="*/ 4839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2572" h="1124857">
                <a:moveTo>
                  <a:pt x="0" y="4839"/>
                </a:moveTo>
                <a:cubicBezTo>
                  <a:pt x="325362" y="2419"/>
                  <a:pt x="650724" y="0"/>
                  <a:pt x="856343" y="33867"/>
                </a:cubicBezTo>
                <a:cubicBezTo>
                  <a:pt x="1061962" y="67734"/>
                  <a:pt x="1141790" y="94344"/>
                  <a:pt x="1233714" y="208039"/>
                </a:cubicBezTo>
                <a:cubicBezTo>
                  <a:pt x="1325638" y="321734"/>
                  <a:pt x="1354667" y="573315"/>
                  <a:pt x="1407886" y="716039"/>
                </a:cubicBezTo>
                <a:cubicBezTo>
                  <a:pt x="1461105" y="858763"/>
                  <a:pt x="1405467" y="1003905"/>
                  <a:pt x="1553029" y="1064381"/>
                </a:cubicBezTo>
                <a:cubicBezTo>
                  <a:pt x="1700591" y="1124857"/>
                  <a:pt x="2041676" y="1107925"/>
                  <a:pt x="2293257" y="1078896"/>
                </a:cubicBezTo>
                <a:cubicBezTo>
                  <a:pt x="2544838" y="1049867"/>
                  <a:pt x="2813352" y="965201"/>
                  <a:pt x="3062514" y="890210"/>
                </a:cubicBezTo>
                <a:cubicBezTo>
                  <a:pt x="3311676" y="815219"/>
                  <a:pt x="3623734" y="749905"/>
                  <a:pt x="3788229" y="628953"/>
                </a:cubicBezTo>
                <a:cubicBezTo>
                  <a:pt x="3952724" y="508001"/>
                  <a:pt x="3981753" y="263677"/>
                  <a:pt x="4049486" y="164496"/>
                </a:cubicBezTo>
                <a:cubicBezTo>
                  <a:pt x="4117219" y="65315"/>
                  <a:pt x="4047067" y="58057"/>
                  <a:pt x="4194629" y="33867"/>
                </a:cubicBezTo>
                <a:cubicBezTo>
                  <a:pt x="4342191" y="9677"/>
                  <a:pt x="4775200" y="24191"/>
                  <a:pt x="4934857" y="19353"/>
                </a:cubicBezTo>
                <a:cubicBezTo>
                  <a:pt x="5094514" y="14515"/>
                  <a:pt x="5152572" y="4839"/>
                  <a:pt x="5152572" y="483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rot="5400000">
            <a:off x="857621" y="5071677"/>
            <a:ext cx="1000132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rot="5400000">
            <a:off x="4858149" y="4928801"/>
            <a:ext cx="71438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566480" y="4929198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ym typeface="Symbol"/>
              </a:rPr>
              <a:t></a:t>
            </a:r>
            <a:r>
              <a:rPr kumimoji="1" lang="en-US" altLang="ja-JP" baseline="-25000" dirty="0" smtClean="0">
                <a:sym typeface="Symbol"/>
              </a:rPr>
              <a:t>1</a:t>
            </a:r>
            <a:endParaRPr kumimoji="1" lang="ja-JP" altLang="en-US" baseline="-25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72132" y="4643446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ym typeface="Symbol"/>
              </a:rPr>
              <a:t></a:t>
            </a:r>
            <a:r>
              <a:rPr kumimoji="1" lang="en-US" altLang="ja-JP" baseline="-25000" dirty="0" smtClean="0">
                <a:sym typeface="Symbol"/>
              </a:rPr>
              <a:t>2</a:t>
            </a:r>
            <a:endParaRPr kumimoji="1" lang="ja-JP" altLang="en-US" baseline="-25000" dirty="0"/>
          </a:p>
        </p:txBody>
      </p:sp>
      <p:sp>
        <p:nvSpPr>
          <p:cNvPr id="17" name="右矢印 16"/>
          <p:cNvSpPr/>
          <p:nvPr/>
        </p:nvSpPr>
        <p:spPr bwMode="auto">
          <a:xfrm>
            <a:off x="928662" y="4143380"/>
            <a:ext cx="642942" cy="35719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2500298" y="5143512"/>
            <a:ext cx="642942" cy="357190"/>
          </a:xfrm>
          <a:prstGeom prst="rightArrow">
            <a:avLst/>
          </a:prstGeom>
          <a:solidFill>
            <a:srgbClr val="00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19" name="右矢印 18"/>
          <p:cNvSpPr/>
          <p:nvPr/>
        </p:nvSpPr>
        <p:spPr bwMode="auto">
          <a:xfrm>
            <a:off x="5143504" y="4143380"/>
            <a:ext cx="642942" cy="357190"/>
          </a:xfrm>
          <a:prstGeom prst="rightArrow">
            <a:avLst/>
          </a:prstGeom>
          <a:solidFill>
            <a:srgbClr val="33CC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2198" y="3500438"/>
            <a:ext cx="3159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Photon gets blue 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Shift due to decay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E=|</a:t>
            </a:r>
            <a:r>
              <a:rPr lang="ja-JP" altLang="en-US" dirty="0" smtClean="0">
                <a:solidFill>
                  <a:srgbClr val="FFFF00"/>
                </a:solidFill>
                <a:sym typeface="Symbol"/>
              </a:rPr>
              <a:t></a:t>
            </a:r>
            <a:r>
              <a:rPr lang="en-US" altLang="ja-JP" baseline="-25000" dirty="0" smtClean="0">
                <a:solidFill>
                  <a:srgbClr val="FFFF00"/>
                </a:solidFill>
                <a:sym typeface="Symbol"/>
              </a:rPr>
              <a:t>1</a:t>
            </a:r>
            <a:r>
              <a:rPr kumimoji="1" lang="en-US" altLang="ja-JP" dirty="0" smtClean="0">
                <a:solidFill>
                  <a:srgbClr val="FFFF00"/>
                </a:solidFill>
              </a:rPr>
              <a:t>-</a:t>
            </a:r>
            <a:r>
              <a:rPr lang="ja-JP" altLang="en-US" dirty="0" smtClean="0">
                <a:solidFill>
                  <a:srgbClr val="FFFF00"/>
                </a:solidFill>
                <a:sym typeface="Symbol"/>
              </a:rPr>
              <a:t></a:t>
            </a:r>
            <a:r>
              <a:rPr lang="en-US" altLang="ja-JP" baseline="-25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kumimoji="1" lang="en-US" altLang="ja-JP" dirty="0" smtClean="0">
                <a:solidFill>
                  <a:srgbClr val="FFFF00"/>
                </a:solidFill>
              </a:rPr>
              <a:t>|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6345" y="5715016"/>
            <a:ext cx="6064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Gravitational Potential of Structure </a:t>
            </a:r>
          </a:p>
          <a:p>
            <a:r>
              <a:rPr kumimoji="1" lang="en-US" altLang="ja-JP" dirty="0" smtClean="0"/>
              <a:t>decays due to Dark Energy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9259E-6 C 0.02483 -0.00139 0.04966 -0.00254 0.06771 0.00648 C 0.08577 0.01551 0.09827 0.03148 0.10799 0.05371 C 0.11771 0.07593 0.11633 0.12408 0.1257 0.13982 C 0.13508 0.15556 0.14966 0.15185 0.16442 0.1483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52 -0.00162 0.04305 -0.00324 0.06302 -0.00648 C 0.08298 -0.00972 0.09791 -0.01273 0.11944 -0.01944 C 0.14097 -0.02616 0.17517 -0.03009 0.19201 -0.04722 C 0.20885 -0.06435 0.21354 -0.10694 0.221 -0.12245 C 0.22847 -0.13796 0.22621 -0.13634 0.23715 -0.13981 C 0.24809 -0.14328 0.26753 -0.14375 0.28715 -0.14398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33357"/>
            <a:ext cx="914403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57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2850" y="4286256"/>
            <a:ext cx="5391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5435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2850" y="285728"/>
            <a:ext cx="5391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38113"/>
            <a:ext cx="69151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2475085" y="142852"/>
            <a:ext cx="43829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Various Samples of 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CMB-LSS Cross-Correlation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 as a function of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redshift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500702"/>
            <a:ext cx="28137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5500694" y="1571612"/>
            <a:ext cx="2135521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 w!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43042" y="1502150"/>
            <a:ext cx="1361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w</a:t>
            </a:r>
            <a:r>
              <a:rPr kumimoji="1" lang="en-US" altLang="ja-JP" dirty="0" smtClean="0">
                <a:solidFill>
                  <a:schemeClr val="bg1"/>
                </a:solidFill>
              </a:rPr>
              <a:t>=-0.5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w</a:t>
            </a:r>
            <a:r>
              <a:rPr kumimoji="1" lang="en-US" altLang="ja-JP" dirty="0" smtClean="0">
                <a:solidFill>
                  <a:schemeClr val="bg1"/>
                </a:solidFill>
              </a:rPr>
              <a:t>=-1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w=-2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動作設定ボタン : 進む/次へ 8">
            <a:hlinkClick r:id="rId4" action="ppaction://hlinksldjump" highlightClick="1"/>
          </p:cNvPr>
          <p:cNvSpPr/>
          <p:nvPr/>
        </p:nvSpPr>
        <p:spPr bwMode="auto">
          <a:xfrm>
            <a:off x="8643998" y="6357958"/>
            <a:ext cx="428596" cy="428604"/>
          </a:xfrm>
          <a:prstGeom prst="actionButtonForwardNex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29652" y="5572140"/>
            <a:ext cx="7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Less</a:t>
            </a:r>
          </a:p>
          <a:p>
            <a:r>
              <a:rPr lang="en-US" altLang="ja-JP" sz="1600" dirty="0" smtClean="0"/>
              <a:t>Than </a:t>
            </a:r>
          </a:p>
          <a:p>
            <a:r>
              <a:rPr lang="en-US" altLang="ja-JP" sz="1600" dirty="0" smtClean="0"/>
              <a:t>10min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kumimoji="1" lang="en-US" altLang="ja-JP" dirty="0" smtClean="0"/>
              <a:t>What else can we learn about fundamental physics from WMAP or future Experiments?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17787"/>
            <a:ext cx="8229600" cy="3983047"/>
          </a:xfrm>
        </p:spPr>
        <p:txBody>
          <a:bodyPr/>
          <a:lstStyle/>
          <a:p>
            <a:r>
              <a:rPr kumimoji="1" lang="en-US" altLang="ja-JP" dirty="0" smtClean="0"/>
              <a:t>Properties of Neutrinos</a:t>
            </a:r>
          </a:p>
          <a:p>
            <a:pPr lvl="1"/>
            <a:r>
              <a:rPr lang="en-US" altLang="ja-JP" dirty="0" smtClean="0"/>
              <a:t>Numbers of Neutrinos</a:t>
            </a:r>
          </a:p>
          <a:p>
            <a:pPr lvl="1"/>
            <a:r>
              <a:rPr kumimoji="1" lang="en-US" altLang="ja-JP" dirty="0" smtClean="0"/>
              <a:t>Masses of Neutrinos</a:t>
            </a:r>
          </a:p>
          <a:p>
            <a:r>
              <a:rPr lang="en-US" altLang="ja-JP" dirty="0" smtClean="0"/>
              <a:t>Fundamental Physical Constants</a:t>
            </a:r>
          </a:p>
          <a:p>
            <a:pPr lvl="1"/>
            <a:r>
              <a:rPr kumimoji="1" lang="en-US" altLang="ja-JP" dirty="0" smtClean="0"/>
              <a:t>Fine Structure Constant</a:t>
            </a:r>
          </a:p>
          <a:p>
            <a:pPr lvl="1"/>
            <a:r>
              <a:rPr lang="en-US" altLang="ja-JP" dirty="0" smtClean="0"/>
              <a:t>Gravitational Constant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Constraints on Neutrino Properties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Change N</a:t>
            </a:r>
            <a:r>
              <a:rPr lang="en-US" altLang="ja-JP" baseline="-25000" dirty="0" smtClean="0"/>
              <a:t>eff</a:t>
            </a:r>
            <a:r>
              <a:rPr lang="en-US" altLang="ja-JP" dirty="0" smtClean="0"/>
              <a:t> or m</a:t>
            </a:r>
            <a:r>
              <a:rPr lang="en-US" altLang="ja-JP" baseline="-25000" dirty="0" smtClean="0">
                <a:sym typeface="Symbol"/>
              </a:rPr>
              <a:t></a:t>
            </a:r>
            <a:r>
              <a:rPr lang="en-US" altLang="ja-JP" dirty="0" smtClean="0"/>
              <a:t> modifies the peak heights and locations of CMB spectrum.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1785926"/>
            <a:ext cx="664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Numbers </a:t>
            </a:r>
            <a:r>
              <a:rPr lang="en-US" altLang="ja-JP" u="sng" dirty="0" smtClean="0"/>
              <a:t>N</a:t>
            </a:r>
            <a:r>
              <a:rPr lang="en-US" altLang="ja-JP" u="sng" baseline="-25000" dirty="0" smtClean="0"/>
              <a:t>eff</a:t>
            </a:r>
            <a:r>
              <a:rPr lang="en-US" altLang="ja-JP" u="sng" dirty="0" smtClean="0"/>
              <a:t> and mass m</a:t>
            </a:r>
            <a:r>
              <a:rPr lang="en-US" altLang="ja-JP" u="sng" baseline="-25000" dirty="0" smtClean="0">
                <a:sym typeface="Symbol"/>
              </a:rPr>
              <a:t></a:t>
            </a:r>
            <a:r>
              <a:rPr lang="en-US" altLang="ja-JP" u="sng" dirty="0" smtClean="0"/>
              <a:t> 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21488"/>
        </p:xfrm>
        <a:graphic>
          <a:graphicData uri="http://schemas.openxmlformats.org/presentationml/2006/ole">
            <p:oleObj spid="_x0000_s237570" name="Artwork" r:id="rId3" imgW="11553480" imgH="8617320" progId="">
              <p:embed/>
            </p:oleObj>
          </a:graphicData>
        </a:graphic>
      </p:graphicFrame>
      <p:graphicFrame>
        <p:nvGraphicFramePr>
          <p:cNvPr id="118785" name="Object 3"/>
          <p:cNvGraphicFramePr>
            <a:graphicFrameLocks noChangeAspect="1"/>
          </p:cNvGraphicFramePr>
          <p:nvPr/>
        </p:nvGraphicFramePr>
        <p:xfrm>
          <a:off x="0" y="0"/>
          <a:ext cx="9144000" cy="6821488"/>
        </p:xfrm>
        <a:graphic>
          <a:graphicData uri="http://schemas.openxmlformats.org/presentationml/2006/ole">
            <p:oleObj spid="_x0000_s237571" name="Artwork" r:id="rId4" imgW="11553480" imgH="8617320" progId="">
              <p:embed/>
            </p:oleObj>
          </a:graphicData>
        </a:graphic>
      </p:graphicFrame>
      <p:graphicFrame>
        <p:nvGraphicFramePr>
          <p:cNvPr id="118786" name="Object 4"/>
          <p:cNvGraphicFramePr>
            <a:graphicFrameLocks noChangeAspect="1"/>
          </p:cNvGraphicFramePr>
          <p:nvPr/>
        </p:nvGraphicFramePr>
        <p:xfrm>
          <a:off x="0" y="0"/>
          <a:ext cx="9144000" cy="6821488"/>
        </p:xfrm>
        <a:graphic>
          <a:graphicData uri="http://schemas.openxmlformats.org/presentationml/2006/ole">
            <p:oleObj spid="_x0000_s237572" name="Artwork" r:id="rId5" imgW="11553480" imgH="8617320" progId="">
              <p:embed/>
            </p:oleObj>
          </a:graphicData>
        </a:graphic>
      </p:graphicFrame>
      <p:graphicFrame>
        <p:nvGraphicFramePr>
          <p:cNvPr id="118787" name="Object 5"/>
          <p:cNvGraphicFramePr>
            <a:graphicFrameLocks noChangeAspect="1"/>
          </p:cNvGraphicFramePr>
          <p:nvPr/>
        </p:nvGraphicFramePr>
        <p:xfrm>
          <a:off x="0" y="0"/>
          <a:ext cx="9144000" cy="6821488"/>
        </p:xfrm>
        <a:graphic>
          <a:graphicData uri="http://schemas.openxmlformats.org/presentationml/2006/ole">
            <p:oleObj spid="_x0000_s237573" name="Artwork" r:id="rId6" imgW="11553480" imgH="8617320" progId="">
              <p:embed/>
            </p:oleObj>
          </a:graphicData>
        </a:graphic>
      </p:graphicFrame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524000" y="25146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00CC"/>
                </a:solidFill>
                <a:latin typeface="Times New Roman" pitchFamily="18" charset="0"/>
              </a:rPr>
              <a:t>Measure the family number at </a:t>
            </a:r>
            <a:r>
              <a:rPr lang="en-US" altLang="ja-JP" sz="3200" b="1" i="1" dirty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en-US" altLang="ja-JP" sz="3200" b="1" dirty="0">
                <a:solidFill>
                  <a:srgbClr val="0000CC"/>
                </a:solidFill>
                <a:latin typeface="Times New Roman" pitchFamily="18" charset="0"/>
              </a:rPr>
              <a:t>=1000</a:t>
            </a:r>
          </a:p>
        </p:txBody>
      </p:sp>
      <p:sp>
        <p:nvSpPr>
          <p:cNvPr id="3079" name="テキスト ボックス 6"/>
          <p:cNvSpPr txBox="1">
            <a:spLocks noChangeArrowheads="1"/>
          </p:cNvSpPr>
          <p:nvPr/>
        </p:nvSpPr>
        <p:spPr bwMode="auto">
          <a:xfrm>
            <a:off x="2357438" y="0"/>
            <a:ext cx="47005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002060"/>
                </a:solidFill>
                <a:latin typeface="Times New Roman" pitchFamily="18" charset="0"/>
              </a:rPr>
              <a:t>CMB Angular Power Spectrum</a:t>
            </a:r>
          </a:p>
          <a:p>
            <a:r>
              <a:rPr lang="en-US" altLang="ja-JP" sz="2800">
                <a:solidFill>
                  <a:srgbClr val="002060"/>
                </a:solidFill>
                <a:latin typeface="Times New Roman" pitchFamily="18" charset="0"/>
              </a:rPr>
              <a:t>Theoretical Prediction </a:t>
            </a:r>
            <a:endParaRPr lang="ja-JP" altLang="en-US" sz="280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1285875"/>
            <a:ext cx="6410326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正方形/長方形 3"/>
          <p:cNvSpPr>
            <a:spLocks noChangeArrowheads="1"/>
          </p:cNvSpPr>
          <p:nvPr/>
        </p:nvSpPr>
        <p:spPr bwMode="auto">
          <a:xfrm>
            <a:off x="6143625" y="2239963"/>
            <a:ext cx="35004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ja-JP" sz="2400" dirty="0">
                <a:solidFill>
                  <a:schemeClr val="bg1"/>
                </a:solidFill>
                <a:latin typeface="Times New Roman" pitchFamily="18" charset="0"/>
              </a:rPr>
              <a:t>P. Serpico </a:t>
            </a:r>
            <a:r>
              <a:rPr lang="es-ES" altLang="ja-JP" sz="2400" i="1" dirty="0">
                <a:solidFill>
                  <a:schemeClr val="bg1"/>
                </a:solidFill>
                <a:latin typeface="Times New Roman" pitchFamily="18" charset="0"/>
              </a:rPr>
              <a:t>et al., </a:t>
            </a:r>
            <a:r>
              <a:rPr lang="es-ES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(2004)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altLang="ja-JP" sz="2400" dirty="0" err="1">
                <a:solidFill>
                  <a:schemeClr val="bg1"/>
                </a:solidFill>
                <a:latin typeface="Times New Roman" pitchFamily="18" charset="0"/>
              </a:rPr>
              <a:t>Cuoco</a:t>
            </a:r>
            <a:r>
              <a:rPr lang="en-US" altLang="ja-JP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chemeClr val="bg1"/>
                </a:solidFill>
                <a:latin typeface="Times New Roman" pitchFamily="18" charset="0"/>
              </a:rPr>
              <a:t>et al., </a:t>
            </a:r>
            <a:r>
              <a:rPr lang="en-US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(2004)</a:t>
            </a:r>
          </a:p>
          <a:p>
            <a:endParaRPr lang="en-US" altLang="ja-JP" sz="24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fr-FR" altLang="ja-JP" sz="2400" dirty="0">
                <a:solidFill>
                  <a:schemeClr val="bg1"/>
                </a:solidFill>
                <a:latin typeface="Times New Roman" pitchFamily="18" charset="0"/>
              </a:rPr>
              <a:t>P. Crotty </a:t>
            </a:r>
            <a:r>
              <a:rPr lang="fr-FR" altLang="ja-JP" sz="2400" i="1" dirty="0">
                <a:solidFill>
                  <a:schemeClr val="bg1"/>
                </a:solidFill>
                <a:latin typeface="Times New Roman" pitchFamily="18" charset="0"/>
              </a:rPr>
              <a:t>et al., </a:t>
            </a:r>
            <a:r>
              <a:rPr lang="fr-FR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(2003)</a:t>
            </a:r>
          </a:p>
          <a:p>
            <a:r>
              <a:rPr lang="sv-SE" altLang="ja-JP" sz="2400" dirty="0">
                <a:solidFill>
                  <a:schemeClr val="bg1"/>
                </a:solidFill>
                <a:latin typeface="Times New Roman" pitchFamily="18" charset="0"/>
              </a:rPr>
              <a:t>S. Hannestad, </a:t>
            </a:r>
            <a:r>
              <a:rPr lang="sv-SE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(2003)</a:t>
            </a:r>
          </a:p>
          <a:p>
            <a:r>
              <a:rPr lang="nb-NO" altLang="ja-JP" sz="2400" dirty="0">
                <a:solidFill>
                  <a:schemeClr val="bg1"/>
                </a:solidFill>
                <a:latin typeface="Times New Roman" pitchFamily="18" charset="0"/>
              </a:rPr>
              <a:t>V. Barger </a:t>
            </a:r>
            <a:r>
              <a:rPr lang="nb-NO" altLang="ja-JP" sz="2400" i="1" dirty="0">
                <a:solidFill>
                  <a:schemeClr val="bg1"/>
                </a:solidFill>
                <a:latin typeface="Times New Roman" pitchFamily="18" charset="0"/>
              </a:rPr>
              <a:t>et al., </a:t>
            </a:r>
            <a:r>
              <a:rPr lang="nb-NO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(2003)</a:t>
            </a:r>
          </a:p>
          <a:p>
            <a:r>
              <a:rPr lang="fr-FR" altLang="ja-JP" sz="2400" dirty="0">
                <a:solidFill>
                  <a:schemeClr val="bg1"/>
                </a:solidFill>
                <a:latin typeface="Times New Roman" pitchFamily="18" charset="0"/>
              </a:rPr>
              <a:t>R. Cyburt </a:t>
            </a:r>
            <a:r>
              <a:rPr lang="fr-FR" altLang="ja-JP" sz="2400" i="1" dirty="0">
                <a:solidFill>
                  <a:schemeClr val="bg1"/>
                </a:solidFill>
                <a:latin typeface="Times New Roman" pitchFamily="18" charset="0"/>
              </a:rPr>
              <a:t>et al. </a:t>
            </a:r>
            <a:r>
              <a:rPr lang="en-US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(2005)</a:t>
            </a:r>
            <a:endParaRPr lang="fr-FR" altLang="ja-JP" sz="2400" i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altLang="ja-JP" sz="2400" dirty="0">
                <a:solidFill>
                  <a:schemeClr val="bg1"/>
                </a:solidFill>
                <a:latin typeface="Times New Roman" pitchFamily="18" charset="0"/>
              </a:rPr>
              <a:t>E. </a:t>
            </a:r>
            <a:r>
              <a:rPr lang="en-US" altLang="ja-JP" sz="2400" dirty="0" err="1">
                <a:solidFill>
                  <a:schemeClr val="bg1"/>
                </a:solidFill>
                <a:latin typeface="Times New Roman" pitchFamily="18" charset="0"/>
              </a:rPr>
              <a:t>Pierpaoli</a:t>
            </a:r>
            <a:r>
              <a:rPr lang="en-US" altLang="ja-JP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2400" b="1" i="1" dirty="0">
                <a:solidFill>
                  <a:schemeClr val="bg1"/>
                </a:solidFill>
                <a:latin typeface="Times New Roman" pitchFamily="18" charset="0"/>
              </a:rPr>
              <a:t>(2003)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7141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Unfortunately, difficult to set constraints on N</a:t>
            </a:r>
            <a:r>
              <a:rPr kumimoji="1" lang="en-US" altLang="ja-JP" baseline="-25000" dirty="0" smtClean="0">
                <a:solidFill>
                  <a:srgbClr val="0000CC"/>
                </a:solidFill>
              </a:rPr>
              <a:t>eff</a:t>
            </a:r>
            <a:r>
              <a:rPr kumimoji="1" lang="en-US" altLang="ja-JP" dirty="0" smtClean="0">
                <a:solidFill>
                  <a:srgbClr val="0000CC"/>
                </a:solidFill>
              </a:rPr>
              <a:t> by </a:t>
            </a:r>
            <a:r>
              <a:rPr lang="en-US" altLang="ja-JP" dirty="0" smtClean="0">
                <a:solidFill>
                  <a:srgbClr val="0000CC"/>
                </a:solidFill>
              </a:rPr>
              <a:t>CMB alone: Need to combine with other data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5383" y="5429264"/>
            <a:ext cx="66841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/>
                </a:solidFill>
              </a:rPr>
              <a:t>BBN: Big Bang </a:t>
            </a:r>
            <a:r>
              <a:rPr kumimoji="1" lang="en-US" altLang="ja-JP" sz="2400" dirty="0" err="1" smtClean="0">
                <a:solidFill>
                  <a:schemeClr val="bg2"/>
                </a:solidFill>
              </a:rPr>
              <a:t>Nucleothynthesis</a:t>
            </a:r>
            <a:endParaRPr kumimoji="1" lang="en-US" altLang="ja-JP" sz="2400" dirty="0" smtClean="0">
              <a:solidFill>
                <a:schemeClr val="bg2"/>
              </a:solidFill>
            </a:endParaRPr>
          </a:p>
          <a:p>
            <a:r>
              <a:rPr lang="en-US" altLang="ja-JP" sz="2400" dirty="0" smtClean="0">
                <a:solidFill>
                  <a:schemeClr val="bg2"/>
                </a:solidFill>
              </a:rPr>
              <a:t>LSS: Large Scale Structure</a:t>
            </a:r>
          </a:p>
          <a:p>
            <a:r>
              <a:rPr kumimoji="1" lang="en-US" altLang="ja-JP" sz="2400" dirty="0" smtClean="0">
                <a:solidFill>
                  <a:schemeClr val="bg2"/>
                </a:solidFill>
              </a:rPr>
              <a:t>HST: Hubble constant from Hubble Space Telescope</a:t>
            </a:r>
          </a:p>
          <a:p>
            <a:endParaRPr kumimoji="1" lang="ja-JP" alt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00066" y="1071546"/>
            <a:ext cx="8215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Neutrino Mass,  CMB with Large Scale Structure Data provide stringent limit since </a:t>
            </a:r>
            <a:r>
              <a:rPr lang="en-US" altLang="ja-JP" dirty="0" smtClean="0">
                <a:cs typeface="Times New Roman" pitchFamily="18" charset="0"/>
              </a:rPr>
              <a:t>Neutrino Components prevent galaxy scale structure to be formed due to their kinetic energy</a:t>
            </a:r>
          </a:p>
          <a:p>
            <a:endParaRPr kumimoji="1" lang="en-US" altLang="ja-JP" dirty="0" smtClean="0"/>
          </a:p>
        </p:txBody>
      </p:sp>
      <p:sp>
        <p:nvSpPr>
          <p:cNvPr id="9" name="円/楕円 8"/>
          <p:cNvSpPr/>
          <p:nvPr/>
        </p:nvSpPr>
        <p:spPr bwMode="auto">
          <a:xfrm>
            <a:off x="2571736" y="3653776"/>
            <a:ext cx="2928958" cy="857256"/>
          </a:xfrm>
          <a:prstGeom prst="ellips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3428992" y="3857628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4000496" y="4071942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4286248" y="3939528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4000496" y="4296718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3786182" y="3868090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3000364" y="4020490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3143240" y="4225280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4929190" y="4020490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4572000" y="3796652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4643438" y="4225280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30" name="円/楕円 29"/>
          <p:cNvSpPr/>
          <p:nvPr/>
        </p:nvSpPr>
        <p:spPr bwMode="auto">
          <a:xfrm>
            <a:off x="3733792" y="4296718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32" name="円/楕円 31"/>
          <p:cNvSpPr/>
          <p:nvPr/>
        </p:nvSpPr>
        <p:spPr bwMode="auto">
          <a:xfrm>
            <a:off x="3643306" y="4020490"/>
            <a:ext cx="71438" cy="71438"/>
          </a:xfrm>
          <a:prstGeom prst="ellipse">
            <a:avLst/>
          </a:prstGeom>
          <a:solidFill>
            <a:srgbClr val="FF3300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12659E-6 L 0.03143 -0.06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7834E-6 L 0.00799 -0.062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4358 0.0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5926E-6 L -0.01563 -0.07339 " pathEditMode="relative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7762E-6 L -4.44444E-6 0.0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9.25926E-6 L 0.03942 -0.06297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0781 0.05232 " pathEditMode="relative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3305E-6 L -0.02014 -0.0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037E-6 L 0.03507 0.01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316 -0.06319 " pathEditMode="relative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13029E-6 L -0.0158 -0.05254 " pathEditMode="relative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578 L -0.05226 0.01528 " pathEditMode="relative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h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テキスト ボックス 4"/>
          <p:cNvSpPr txBox="1">
            <a:spLocks noChangeArrowheads="1"/>
          </p:cNvSpPr>
          <p:nvPr/>
        </p:nvSpPr>
        <p:spPr bwMode="auto">
          <a:xfrm>
            <a:off x="928688" y="4929188"/>
            <a:ext cx="310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Times New Roman" pitchFamily="18" charset="0"/>
              </a:rPr>
              <a:t>Cold Dark Matter</a:t>
            </a:r>
            <a:endParaRPr lang="ja-JP" altLang="en-US" sz="3200">
              <a:latin typeface="Times New Roman" pitchFamily="18" charset="0"/>
            </a:endParaRPr>
          </a:p>
        </p:txBody>
      </p:sp>
      <p:sp>
        <p:nvSpPr>
          <p:cNvPr id="39941" name="テキスト ボックス 5"/>
          <p:cNvSpPr txBox="1">
            <a:spLocks noChangeArrowheads="1"/>
          </p:cNvSpPr>
          <p:nvPr/>
        </p:nvSpPr>
        <p:spPr bwMode="auto">
          <a:xfrm>
            <a:off x="4929188" y="4929188"/>
            <a:ext cx="42100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Times New Roman" pitchFamily="18" charset="0"/>
              </a:rPr>
              <a:t>Neutrino as Dark Matter</a:t>
            </a:r>
          </a:p>
          <a:p>
            <a:r>
              <a:rPr lang="en-US" altLang="ja-JP" sz="3200">
                <a:latin typeface="Times New Roman" pitchFamily="18" charset="0"/>
              </a:rPr>
              <a:t>(Hot Dark Matter)</a:t>
            </a:r>
            <a:endParaRPr lang="ja-JP" altLang="en-US" sz="3200">
              <a:latin typeface="Times New Roman" pitchFamily="18" charset="0"/>
            </a:endParaRPr>
          </a:p>
        </p:txBody>
      </p:sp>
      <p:sp>
        <p:nvSpPr>
          <p:cNvPr id="39942" name="テキスト ボックス 6"/>
          <p:cNvSpPr txBox="1">
            <a:spLocks noChangeArrowheads="1"/>
          </p:cNvSpPr>
          <p:nvPr/>
        </p:nvSpPr>
        <p:spPr bwMode="auto">
          <a:xfrm>
            <a:off x="2153859" y="6211888"/>
            <a:ext cx="4275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Times New Roman" pitchFamily="18" charset="0"/>
              </a:rPr>
              <a:t>Numerical </a:t>
            </a:r>
            <a:r>
              <a:rPr lang="en-US" altLang="ja-JP" sz="3600" dirty="0" smtClean="0">
                <a:latin typeface="Times New Roman" pitchFamily="18" charset="0"/>
              </a:rPr>
              <a:t>Simulation</a:t>
            </a:r>
            <a:endParaRPr lang="ja-JP" alt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1692275" y="0"/>
            <a:ext cx="6640513" cy="5553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4819" name="Picture 2" descr="fig6_sp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0"/>
            <a:ext cx="81375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214546" y="6143644"/>
            <a:ext cx="2624158" cy="525401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square" lIns="90000" tIns="46800" rIns="90000" bIns="46800"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en-US" altLang="ja-JP" sz="2800" b="1" dirty="0" smtClean="0">
                <a:solidFill>
                  <a:schemeClr val="bg1"/>
                </a:solidFill>
                <a:latin typeface="FOT-ニューセザンヌ Pro DB"/>
                <a:ea typeface="FOT-ニューセザンヌ Pro DB"/>
                <a:cs typeface="FOT-ニューセザンヌ Pro DB"/>
              </a:rPr>
              <a:t>Frequency</a:t>
            </a:r>
            <a:endParaRPr lang="ja-JP" altLang="en-US" sz="2800" b="1" dirty="0">
              <a:solidFill>
                <a:schemeClr val="bg1"/>
              </a:solidFill>
              <a:latin typeface="FOT-ニューセザンヌ Pro DB"/>
              <a:ea typeface="FOT-ニューセザンヌ Pro DB"/>
              <a:cs typeface="FOT-ニューセザンヌ Pro DB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933950" y="2794000"/>
            <a:ext cx="3886200" cy="104246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fontAlgn="t">
              <a:lnSpc>
                <a:spcPct val="130000"/>
              </a:lnSpc>
              <a:spcBef>
                <a:spcPct val="50000"/>
              </a:spcBef>
            </a:pPr>
            <a:r>
              <a:rPr lang="ja-JP" altLang="en-US" sz="2800" dirty="0" smtClean="0">
                <a:solidFill>
                  <a:schemeClr val="bg1"/>
                </a:solidFill>
                <a:latin typeface="FOT-ニューセザンヌ Pro DB"/>
                <a:ea typeface="FOT-ニューセザンヌ Pro DB"/>
                <a:cs typeface="FOT-ニューセザンヌ Pro DB"/>
              </a:rPr>
              <a:t>４００</a:t>
            </a:r>
            <a:r>
              <a:rPr lang="en-US" altLang="ja-JP" sz="2800" dirty="0" smtClean="0">
                <a:solidFill>
                  <a:schemeClr val="bg1"/>
                </a:solidFill>
                <a:latin typeface="FOT-ニューセザンヌ Pro DB"/>
                <a:ea typeface="FOT-ニューセザンヌ Pro DB"/>
                <a:cs typeface="FOT-ニューセザンヌ Pro DB"/>
              </a:rPr>
              <a:t>σ</a:t>
            </a:r>
            <a:r>
              <a:rPr lang="ja-JP" altLang="en-US" sz="2800" dirty="0" smtClean="0">
                <a:solidFill>
                  <a:schemeClr val="bg1"/>
                </a:solidFill>
                <a:latin typeface="FOT-ニューセザンヌ Pro DB"/>
                <a:ea typeface="FOT-ニューセザンヌ Pro DB"/>
                <a:cs typeface="FOT-ニューセザンヌ Pro DB"/>
              </a:rPr>
              <a:t>！</a:t>
            </a:r>
            <a:endParaRPr lang="ja-JP" altLang="en-US" sz="2800" dirty="0">
              <a:solidFill>
                <a:schemeClr val="bg1"/>
              </a:solidFill>
              <a:latin typeface="FOT-ニューセザンヌ Pro DB"/>
              <a:ea typeface="FOT-ニューセザンヌ Pro DB"/>
              <a:cs typeface="FOT-ニューセザンヌ Pro DB"/>
            </a:endParaRPr>
          </a:p>
          <a:p>
            <a:pPr fontAlgn="t">
              <a:lnSpc>
                <a:spcPct val="40000"/>
              </a:lnSpc>
              <a:spcBef>
                <a:spcPct val="50000"/>
              </a:spcBef>
            </a:pPr>
            <a:endParaRPr lang="ja-JP" altLang="en-US" sz="2800" dirty="0">
              <a:solidFill>
                <a:schemeClr val="bg1"/>
              </a:solidFill>
              <a:latin typeface="FOT-ニューセザンヌ Pro DB"/>
              <a:ea typeface="FOT-ニューセザンヌ Pro DB"/>
              <a:cs typeface="FOT-ニューセザンヌ Pro DB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308225" y="4633913"/>
            <a:ext cx="3154363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dirty="0" smtClean="0">
                <a:solidFill>
                  <a:srgbClr val="FF0000"/>
                </a:solidFill>
                <a:latin typeface="FOT-ニューセザンヌ Pro DB" pitchFamily="18" charset="-128"/>
                <a:ea typeface="FOT-ニューセザンヌ Pro DB" pitchFamily="18" charset="-128"/>
              </a:rPr>
              <a:t>Perfect Black Body</a:t>
            </a:r>
            <a:endParaRPr lang="ja-JP" altLang="en-US" sz="2800" dirty="0">
              <a:solidFill>
                <a:srgbClr val="FF0000"/>
              </a:solidFill>
              <a:latin typeface="FOT-ニューセザンヌ Pro DB" pitchFamily="18" charset="-128"/>
              <a:ea typeface="FOT-ニューセザンヌ Pro DB" pitchFamily="18" charset="-128"/>
            </a:endParaRP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5976938" y="584200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FOT-ニューセザンヌ Pro DB"/>
                <a:ea typeface="FOT-ニューセザンヌ Pro DB"/>
                <a:cs typeface="FOT-ニューセザンヌ Pro DB"/>
              </a:rPr>
              <a:t>NASA/GSFC</a:t>
            </a:r>
            <a:r>
              <a:rPr lang="ja-JP" altLang="en-US" sz="1800">
                <a:latin typeface="FOT-ニューセザンヌ Pro DB"/>
                <a:ea typeface="FOT-ニューセザンヌ Pro DB"/>
                <a:cs typeface="FOT-ニューセザンヌ Pro DB"/>
              </a:rPr>
              <a:t>提供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d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933825"/>
            <a:ext cx="2881313" cy="2881313"/>
          </a:xfrm>
        </p:spPr>
      </p:pic>
      <p:pic>
        <p:nvPicPr>
          <p:cNvPr id="3078" name="Picture 6" descr="hd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60925" y="3933825"/>
            <a:ext cx="2879725" cy="2879725"/>
          </a:xfrm>
        </p:spPr>
      </p:pic>
      <p:pic>
        <p:nvPicPr>
          <p:cNvPr id="3080" name="Picture 8" descr="2MA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0"/>
            <a:ext cx="67865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Constraints on m</a:t>
            </a:r>
            <a:r>
              <a:rPr lang="en-US" altLang="ja-JP" baseline="-25000" dirty="0" smtClean="0">
                <a:sym typeface="Symbol"/>
              </a:rPr>
              <a:t></a:t>
            </a:r>
            <a:r>
              <a:rPr lang="en-US" altLang="ja-JP" dirty="0" smtClean="0">
                <a:sym typeface="Symbol"/>
              </a:rPr>
              <a:t> </a:t>
            </a:r>
            <a:r>
              <a:rPr lang="en-US" altLang="ja-JP" dirty="0" smtClean="0"/>
              <a:t>and N</a:t>
            </a:r>
            <a:r>
              <a:rPr lang="en-US" altLang="ja-JP" baseline="-25000" dirty="0" smtClean="0"/>
              <a:t>eff</a:t>
            </a:r>
            <a:endParaRPr lang="ja-JP" altLang="en-US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7250" y="1928813"/>
            <a:ext cx="675163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WMAP 3yr Data paper by </a:t>
            </a:r>
            <a:r>
              <a:rPr lang="en-US" altLang="ja-JP" sz="3200" dirty="0" err="1"/>
              <a:t>Spergel</a:t>
            </a:r>
            <a:r>
              <a:rPr lang="en-US" altLang="ja-JP" sz="3200" dirty="0"/>
              <a:t> et al.</a:t>
            </a:r>
            <a:endParaRPr lang="ja-JP" altLang="en-US" sz="3200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3214688"/>
            <a:ext cx="929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動作設定ボタン : 進む/次へ 4">
            <a:hlinkClick r:id="rId3" action="ppaction://hlinksldjump" highlightClick="1"/>
          </p:cNvPr>
          <p:cNvSpPr/>
          <p:nvPr/>
        </p:nvSpPr>
        <p:spPr bwMode="auto">
          <a:xfrm>
            <a:off x="8643998" y="6357958"/>
            <a:ext cx="428596" cy="428604"/>
          </a:xfrm>
          <a:prstGeom prst="actionButtonForwardNex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29652" y="5572140"/>
            <a:ext cx="7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Less</a:t>
            </a:r>
          </a:p>
          <a:p>
            <a:r>
              <a:rPr lang="en-US" altLang="ja-JP" sz="1600" dirty="0" smtClean="0"/>
              <a:t>Than </a:t>
            </a:r>
          </a:p>
          <a:p>
            <a:r>
              <a:rPr lang="en-US" altLang="ja-JP" sz="1600" dirty="0" smtClean="0"/>
              <a:t>10min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Constraints on Fundamental Physical Constants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14282" y="2332037"/>
            <a:ext cx="8929718" cy="4525963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debates whether one has seen variation of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 in QSO absorption lines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Time variation of  affects on recombination process and scattering between CMB photons and electrons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WMAP 3yr data set:</a:t>
            </a:r>
          </a:p>
          <a:p>
            <a:pPr>
              <a:buNone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-0.039&lt;/&lt;0.010 (by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P.Stefanescu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2007)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844" y="1857364"/>
            <a:ext cx="480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Structure Constant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kumimoji="1" lang="en-US" altLang="ja-JP" i="1" dirty="0" smtClean="0"/>
              <a:t>G</a:t>
            </a:r>
            <a:r>
              <a:rPr kumimoji="1" lang="en-US" altLang="ja-JP" dirty="0" smtClean="0"/>
              <a:t> can couple with </a:t>
            </a:r>
            <a:r>
              <a:rPr lang="en-US" altLang="ja-JP" dirty="0" smtClean="0"/>
              <a:t>Scalar Field (c.f. </a:t>
            </a:r>
            <a:r>
              <a:rPr kumimoji="1" lang="en-US" altLang="ja-JP" dirty="0" smtClean="0"/>
              <a:t>Super String motivated theory)</a:t>
            </a:r>
          </a:p>
          <a:p>
            <a:r>
              <a:rPr lang="en-US" altLang="ja-JP" dirty="0" smtClean="0"/>
              <a:t>Alternative Gravity theory: </a:t>
            </a:r>
            <a:r>
              <a:rPr lang="en-US" altLang="ja-JP" dirty="0" err="1" smtClean="0"/>
              <a:t>Brans-Dicke</a:t>
            </a:r>
            <a:r>
              <a:rPr lang="en-US" altLang="ja-JP" dirty="0" smtClean="0"/>
              <a:t> /Scalar-Tensor </a:t>
            </a:r>
            <a:r>
              <a:rPr lang="en-US" altLang="ja-JP" dirty="0" err="1" smtClean="0"/>
              <a:t>Thoery</a:t>
            </a:r>
            <a:endParaRPr lang="en-US" altLang="ja-JP" dirty="0" smtClean="0"/>
          </a:p>
          <a:p>
            <a:pPr lvl="1"/>
            <a:r>
              <a:rPr lang="en-US" altLang="ja-JP" b="1" i="1" dirty="0" smtClean="0"/>
              <a:t>G </a:t>
            </a:r>
            <a:r>
              <a:rPr lang="en-US" altLang="ja-JP" b="1" i="1" dirty="0" smtClean="0">
                <a:sym typeface="Symbol" pitchFamily="18" charset="2"/>
              </a:rPr>
              <a:t> </a:t>
            </a:r>
            <a:r>
              <a:rPr lang="en-US" altLang="ja-JP" b="1" dirty="0" smtClean="0"/>
              <a:t>1/</a:t>
            </a:r>
            <a:r>
              <a:rPr lang="en-US" altLang="ja-JP" b="1" i="1" dirty="0" smtClean="0">
                <a:sym typeface="Symbol" pitchFamily="18" charset="2"/>
              </a:rPr>
              <a:t></a:t>
            </a:r>
            <a:r>
              <a:rPr lang="en-US" altLang="ja-JP" dirty="0" smtClean="0">
                <a:solidFill>
                  <a:srgbClr val="FF9966"/>
                </a:solidFill>
                <a:sym typeface="Symbol" pitchFamily="18" charset="2"/>
              </a:rPr>
              <a:t> </a:t>
            </a:r>
            <a:r>
              <a:rPr lang="en-US" altLang="ja-JP" dirty="0" smtClean="0">
                <a:sym typeface="Symbol" pitchFamily="18" charset="2"/>
              </a:rPr>
              <a:t>(scalar filed)</a:t>
            </a:r>
          </a:p>
          <a:p>
            <a:pPr lvl="1"/>
            <a:r>
              <a:rPr lang="en-US" altLang="ja-JP" b="1" i="1" dirty="0" smtClean="0">
                <a:sym typeface="Symbol" pitchFamily="18" charset="2"/>
              </a:rPr>
              <a:t>G </a:t>
            </a:r>
            <a:r>
              <a:rPr lang="en-US" altLang="ja-JP" dirty="0" smtClean="0">
                <a:sym typeface="Symbol" pitchFamily="18" charset="2"/>
              </a:rPr>
              <a:t>may be smaller in the early epoch</a:t>
            </a:r>
          </a:p>
          <a:p>
            <a:r>
              <a:rPr lang="en-US" altLang="ja-JP" dirty="0" smtClean="0">
                <a:sym typeface="Symbol" pitchFamily="18" charset="2"/>
              </a:rPr>
              <a:t>WMAP data set constrain: |</a:t>
            </a:r>
            <a:r>
              <a:rPr lang="en-US" altLang="ja-JP" dirty="0" smtClean="0">
                <a:sym typeface="Symbol"/>
              </a:rPr>
              <a:t>G/G|&lt;0.05 (2) (</a:t>
            </a:r>
            <a:r>
              <a:rPr lang="en-US" altLang="ja-JP" sz="2400" dirty="0" smtClean="0">
                <a:sym typeface="Symbol"/>
              </a:rPr>
              <a:t>Nagata, Chiba, N.S</a:t>
            </a:r>
            <a:r>
              <a:rPr lang="en-US" altLang="ja-JP" sz="2400" dirty="0" smtClean="0">
                <a:sym typeface="Symbol"/>
              </a:rPr>
              <a:t>.)</a:t>
            </a:r>
            <a:endParaRPr lang="en-US" altLang="ja-JP" sz="2400" dirty="0" smtClean="0">
              <a:sym typeface="Symbol" pitchFamily="18" charset="2"/>
            </a:endParaRPr>
          </a:p>
          <a:p>
            <a:pPr lvl="1"/>
            <a:endParaRPr lang="en-US" altLang="ja-JP" dirty="0" smtClean="0">
              <a:sym typeface="Symbol" pitchFamily="18" charset="2"/>
            </a:endParaRP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71414"/>
            <a:ext cx="4673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Constant </a:t>
            </a:r>
            <a:r>
              <a:rPr kumimoji="1" lang="en-US" altLang="ja-JP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ja-JP" altLang="ja-JP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85720" y="1857364"/>
            <a:ext cx="8105775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chemeClr val="hlink"/>
                </a:solidFill>
              </a:rPr>
              <a:t>Scattering </a:t>
            </a:r>
            <a:r>
              <a:rPr lang="en-US" altLang="ja-JP" b="1" dirty="0" smtClean="0">
                <a:solidFill>
                  <a:schemeClr val="hlink"/>
                </a:solidFill>
              </a:rPr>
              <a:t>off electrons &amp; </a:t>
            </a:r>
            <a:r>
              <a:rPr lang="en-US" altLang="ja-JP" b="1" dirty="0">
                <a:solidFill>
                  <a:schemeClr val="hlink"/>
                </a:solidFill>
              </a:rPr>
              <a:t>CMB </a:t>
            </a:r>
            <a:r>
              <a:rPr lang="en-US" altLang="ja-JP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quadrupole</a:t>
            </a:r>
            <a:r>
              <a:rPr lang="en-US" altLang="ja-JP" b="1" dirty="0">
                <a:solidFill>
                  <a:schemeClr val="hlink"/>
                </a:solidFill>
              </a:rPr>
              <a:t> anisotropies </a:t>
            </a:r>
          </a:p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chemeClr val="hlink"/>
                </a:solidFill>
              </a:rPr>
              <a:t>produce linear polarization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Polarization</a:t>
            </a:r>
            <a:endParaRPr lang="en-US" altLang="ja-JP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>
            <a:off x="3708400" y="3284538"/>
            <a:ext cx="1368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635375" y="1700213"/>
            <a:ext cx="1728788" cy="33115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4389438" y="24923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492500" y="1484313"/>
            <a:ext cx="1728788" cy="331152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352425" y="3035300"/>
            <a:ext cx="1555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/>
              <a:t>Same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/>
              <a:t>Flux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3419475" y="18891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Same Flux</a:t>
            </a: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4211638" y="3140075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3563938" y="3644900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FF00"/>
                </a:solidFill>
                <a:latin typeface="Tahoma" pitchFamily="34" charset="0"/>
              </a:rPr>
              <a:t>Electron</a:t>
            </a: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1763713" y="3284538"/>
            <a:ext cx="2592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4356100" y="3284538"/>
            <a:ext cx="2087563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>
            <a:off x="4389438" y="765175"/>
            <a:ext cx="0" cy="2519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47813" y="2492375"/>
            <a:ext cx="1008062" cy="1512888"/>
            <a:chOff x="1202" y="2341"/>
            <a:chExt cx="862" cy="1225"/>
          </a:xfrm>
        </p:grpSpPr>
        <p:sp>
          <p:nvSpPr>
            <p:cNvPr id="254991" name="Line 15"/>
            <p:cNvSpPr>
              <a:spLocks noChangeShapeType="1"/>
            </p:cNvSpPr>
            <p:nvPr/>
          </p:nvSpPr>
          <p:spPr bwMode="auto">
            <a:xfrm>
              <a:off x="1202" y="2750"/>
              <a:ext cx="862" cy="49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4992" name="Line 16"/>
            <p:cNvSpPr>
              <a:spLocks noChangeShapeType="1"/>
            </p:cNvSpPr>
            <p:nvPr/>
          </p:nvSpPr>
          <p:spPr bwMode="auto">
            <a:xfrm>
              <a:off x="1610" y="2341"/>
              <a:ext cx="0" cy="12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41738" y="981075"/>
            <a:ext cx="1368425" cy="582613"/>
            <a:chOff x="2336" y="618"/>
            <a:chExt cx="862" cy="367"/>
          </a:xfrm>
        </p:grpSpPr>
        <p:sp>
          <p:nvSpPr>
            <p:cNvPr id="254994" name="Line 18"/>
            <p:cNvSpPr>
              <a:spLocks noChangeShapeType="1"/>
            </p:cNvSpPr>
            <p:nvPr/>
          </p:nvSpPr>
          <p:spPr bwMode="auto">
            <a:xfrm>
              <a:off x="2426" y="618"/>
              <a:ext cx="635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4995" name="Line 19"/>
            <p:cNvSpPr>
              <a:spLocks noChangeShapeType="1"/>
            </p:cNvSpPr>
            <p:nvPr/>
          </p:nvSpPr>
          <p:spPr bwMode="auto">
            <a:xfrm>
              <a:off x="2336" y="799"/>
              <a:ext cx="8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4997" name="Oval 21"/>
          <p:cNvSpPr>
            <a:spLocks noChangeArrowheads="1"/>
          </p:cNvSpPr>
          <p:nvPr/>
        </p:nvSpPr>
        <p:spPr bwMode="auto">
          <a:xfrm>
            <a:off x="5397500" y="3500438"/>
            <a:ext cx="1439863" cy="15128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4998" name="Text Box 22"/>
          <p:cNvSpPr txBox="1">
            <a:spLocks noChangeArrowheads="1"/>
          </p:cNvSpPr>
          <p:nvPr/>
        </p:nvSpPr>
        <p:spPr bwMode="auto">
          <a:xfrm>
            <a:off x="5724525" y="1635125"/>
            <a:ext cx="27352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latin typeface="Tahoma" pitchFamily="34" charset="0"/>
              </a:rPr>
              <a:t>No-Preferred Direction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ja-JP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UnPolarized</a:t>
            </a:r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 bwMode="auto">
          <a:xfrm>
            <a:off x="1042988" y="5805488"/>
            <a:ext cx="6265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Homogeneously Distributed Photons </a:t>
            </a:r>
          </a:p>
        </p:txBody>
      </p:sp>
      <p:sp>
        <p:nvSpPr>
          <p:cNvPr id="255000" name="Text Box 24"/>
          <p:cNvSpPr txBox="1">
            <a:spLocks noChangeArrowheads="1"/>
          </p:cNvSpPr>
          <p:nvPr/>
        </p:nvSpPr>
        <p:spPr bwMode="auto">
          <a:xfrm>
            <a:off x="0" y="188913"/>
            <a:ext cx="3203575" cy="1495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/>
              <a:t>Incoming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/>
              <a:t>Electro-Magnetic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/>
              <a:t>Field</a:t>
            </a:r>
          </a:p>
        </p:txBody>
      </p:sp>
      <p:sp>
        <p:nvSpPr>
          <p:cNvPr id="255001" name="Text Box 25"/>
          <p:cNvSpPr txBox="1">
            <a:spLocks noChangeArrowheads="1"/>
          </p:cNvSpPr>
          <p:nvPr/>
        </p:nvSpPr>
        <p:spPr bwMode="auto">
          <a:xfrm>
            <a:off x="3201988" y="4289425"/>
            <a:ext cx="2017712" cy="6175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92593E-6 L 0.25989 5.925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9.26999E-8 L 0.18958 0.152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3.05556E-6 0.29398 " pathEditMode="relative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26999E-8 L 0.18906 0.152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/>
      <p:bldP spid="254979" grpId="0" animBg="1"/>
      <p:bldP spid="254980" grpId="0" animBg="1"/>
      <p:bldP spid="254981" grpId="0" animBg="1"/>
      <p:bldP spid="254997" grpId="0" animBg="1"/>
      <p:bldP spid="2549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3708400" y="3284538"/>
            <a:ext cx="1368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563938" y="1844675"/>
            <a:ext cx="1728787" cy="33115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4356100" y="2276475"/>
            <a:ext cx="0" cy="19446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563938" y="1557338"/>
            <a:ext cx="1728787" cy="331152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52425" y="3035300"/>
            <a:ext cx="1555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/>
              <a:t>Strong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/>
              <a:t>Flux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419475" y="18891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Weak Flux</a:t>
            </a: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4211638" y="3140075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419475" y="3644900"/>
            <a:ext cx="1944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FF00"/>
                </a:solidFill>
                <a:latin typeface="Tahoma" pitchFamily="34" charset="0"/>
              </a:rPr>
              <a:t>Electron</a:t>
            </a: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1763713" y="3284538"/>
            <a:ext cx="2592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4356100" y="3284538"/>
            <a:ext cx="2087563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4356100" y="765175"/>
            <a:ext cx="0" cy="2519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31913" y="2276475"/>
            <a:ext cx="1368425" cy="1944688"/>
            <a:chOff x="1202" y="2341"/>
            <a:chExt cx="862" cy="1225"/>
          </a:xfrm>
        </p:grpSpPr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>
              <a:off x="1202" y="2750"/>
              <a:ext cx="862" cy="49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>
              <a:off x="1610" y="2341"/>
              <a:ext cx="0" cy="12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08400" y="981075"/>
            <a:ext cx="1368425" cy="582613"/>
            <a:chOff x="2336" y="618"/>
            <a:chExt cx="862" cy="367"/>
          </a:xfrm>
        </p:grpSpPr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>
              <a:off x="2426" y="618"/>
              <a:ext cx="635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>
              <a:off x="2336" y="799"/>
              <a:ext cx="8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6084888" y="1484313"/>
            <a:ext cx="21590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latin typeface="Tahoma" pitchFamily="34" charset="0"/>
              </a:rPr>
              <a:t>Preferred Direction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ja-JP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Polarized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5508625" y="3355975"/>
            <a:ext cx="1368425" cy="19446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395288" y="5805488"/>
            <a:ext cx="842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Photon Distributions with the Quadrupole Pattern </a:t>
            </a:r>
          </a:p>
        </p:txBody>
      </p:sp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0" y="188913"/>
            <a:ext cx="3203575" cy="1495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/>
              <a:t>Incoming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/>
              <a:t>Electro-Magnetic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/>
              <a:t>Field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3201988" y="4289425"/>
            <a:ext cx="2017712" cy="6175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92593E-6 L 0.25989 5.925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92593E-6 L 0.20469 0.15741 " pathEditMode="relative" ptsTypes="AA">
                                      <p:cBhvr>
                                        <p:cTn id="15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3.05556E-6 0.29398 " pathEditMode="relative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19687 0.15763 " pathEditMode="relative" ptsTypes="AA">
                                      <p:cBhvr>
                                        <p:cTn id="2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0" grpId="0" animBg="1"/>
      <p:bldP spid="121861" grpId="0" animBg="1"/>
      <p:bldP spid="121876" grpId="0"/>
      <p:bldP spid="1218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5786" y="642918"/>
            <a:ext cx="7313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Polarization Important? 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Provide information of last scattering of photons</a:t>
            </a:r>
          </a:p>
          <a:p>
            <a:pPr lvl="1"/>
            <a:r>
              <a:rPr kumimoji="1" lang="en-US" altLang="ja-JP" dirty="0" err="1" smtClean="0"/>
              <a:t>Reionization</a:t>
            </a:r>
            <a:r>
              <a:rPr kumimoji="1" lang="en-US" altLang="ja-JP" dirty="0" smtClean="0"/>
              <a:t> of the Universe due to First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tars</a:t>
            </a:r>
          </a:p>
          <a:p>
            <a:r>
              <a:rPr lang="en-US" altLang="ja-JP" dirty="0" smtClean="0"/>
              <a:t>Better estimation for Cosmological Parameters</a:t>
            </a:r>
          </a:p>
          <a:p>
            <a:r>
              <a:rPr kumimoji="1" lang="en-US" altLang="ja-JP" dirty="0" smtClean="0"/>
              <a:t>Sensitive to Gravity Wave (Tensor Mode Fluctuations)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Independent Modes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E-mode (Electronic), Divergence</a:t>
            </a:r>
          </a:p>
          <a:p>
            <a:pPr lvl="1"/>
            <a:r>
              <a:rPr lang="en-US" altLang="ja-JP" dirty="0" smtClean="0"/>
              <a:t>Density Fluctuations associated to Structure formation induce only this mode </a:t>
            </a:r>
            <a:endParaRPr kumimoji="1" lang="en-US" altLang="ja-JP" dirty="0" smtClean="0"/>
          </a:p>
          <a:p>
            <a:r>
              <a:rPr lang="en-US" altLang="ja-JP" dirty="0" smtClean="0"/>
              <a:t>B-mode (Magnetic), Rotation</a:t>
            </a:r>
          </a:p>
          <a:p>
            <a:pPr lvl="1"/>
            <a:r>
              <a:rPr kumimoji="1" lang="en-US" altLang="ja-JP" dirty="0" smtClean="0"/>
              <a:t>Vector  (rotational ) Fluctuations: decaying mode</a:t>
            </a:r>
          </a:p>
          <a:p>
            <a:pPr lvl="1"/>
            <a:r>
              <a:rPr kumimoji="1" lang="en-US" altLang="ja-JP" dirty="0" smtClean="0"/>
              <a:t>Tensor (Gravitational Wave)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9899" y="4714884"/>
            <a:ext cx="85515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B-mode polarization is a unique probe of 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Wave generated during Inflation</a:t>
            </a:r>
          </a:p>
          <a:p>
            <a:r>
              <a:rPr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c.f. No way to separate two modes in Temperature </a:t>
            </a:r>
          </a:p>
          <a:p>
            <a:r>
              <a:rPr lang="en-US" altLang="ja-JP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Fluctuations</a:t>
            </a:r>
            <a:r>
              <a:rPr kumimoji="1"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-255588" y="0"/>
          <a:ext cx="6629401" cy="6858000"/>
        </p:xfrm>
        <a:graphic>
          <a:graphicData uri="http://schemas.openxmlformats.org/presentationml/2006/ole">
            <p:oleObj spid="_x0000_s117762" name="Artwork" r:id="rId3" imgW="6028571" imgH="6238095" progId="">
              <p:embed/>
            </p:oleObj>
          </a:graphicData>
        </a:graphic>
      </p:graphicFrame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6400800" y="2819400"/>
            <a:ext cx="2743200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2 independent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parity modes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400800" y="1143000"/>
            <a:ext cx="1547813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</a:rPr>
              <a:t>E-mode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6400800" y="5334000"/>
            <a:ext cx="1617663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</a:rPr>
              <a:t>B-mode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596188" y="6278563"/>
            <a:ext cx="1547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/>
              <a:t>Seljak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214298"/>
            <a:ext cx="8458200" cy="1143000"/>
          </a:xfrm>
        </p:spPr>
        <p:txBody>
          <a:bodyPr/>
          <a:lstStyle/>
          <a:p>
            <a:r>
              <a:rPr kumimoji="1" lang="en-US" altLang="ja-JP" dirty="0" smtClean="0"/>
              <a:t>Temperature Fluctuations of Cosmic Microwave Background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en-US" altLang="ja-JP" dirty="0" smtClean="0"/>
              <a:t>Found by </a:t>
            </a:r>
            <a:r>
              <a:rPr lang="en-US" altLang="ja-JP" dirty="0" smtClean="0"/>
              <a:t>COBE/DMR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G.Smoot</a:t>
            </a:r>
            <a:r>
              <a:rPr lang="en-US" altLang="ja-JP" dirty="0" smtClean="0"/>
              <a:t>), measured in detail by WMAP</a:t>
            </a:r>
          </a:p>
          <a:p>
            <a:r>
              <a:rPr lang="en-US" altLang="ja-JP" dirty="0" smtClean="0"/>
              <a:t>Structure </a:t>
            </a:r>
            <a:r>
              <a:rPr lang="en-US" altLang="ja-JP" dirty="0"/>
              <a:t>at </a:t>
            </a:r>
            <a:r>
              <a:rPr lang="en-US" altLang="ja-JP" dirty="0" smtClean="0"/>
              <a:t>380,000 </a:t>
            </a:r>
            <a:r>
              <a:rPr lang="en-US" altLang="ja-JP" dirty="0"/>
              <a:t>yrs (z=1100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Recombination epoch of Hydrogen atoms</a:t>
            </a:r>
            <a:endParaRPr lang="en-US" altLang="ja-JP" dirty="0"/>
          </a:p>
          <a:p>
            <a:r>
              <a:rPr lang="en-US" altLang="ja-JP" dirty="0"/>
              <a:t>Missing Link between Inflation (10</a:t>
            </a:r>
            <a:r>
              <a:rPr lang="en-US" altLang="ja-JP" baseline="30000" dirty="0"/>
              <a:t>-36</a:t>
            </a:r>
            <a:r>
              <a:rPr lang="en-US" altLang="ja-JP" dirty="0"/>
              <a:t>s) and Present (13.7 Billion yrs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Ideal Probe of Cosmological Parameters </a:t>
            </a:r>
          </a:p>
          <a:p>
            <a:pPr lvl="1"/>
            <a:r>
              <a:rPr lang="en-US" altLang="ja-JP" dirty="0" smtClean="0"/>
              <a:t>Typical Sizes of Fluctuation Patters are </a:t>
            </a:r>
            <a:r>
              <a:rPr lang="en-US" altLang="ja-JP" dirty="0"/>
              <a:t>T</a:t>
            </a:r>
            <a:r>
              <a:rPr lang="en-US" altLang="ja-JP" dirty="0" smtClean="0"/>
              <a:t>heoretically Known as Functions of </a:t>
            </a:r>
            <a:r>
              <a:rPr lang="en-US" altLang="ja-JP" dirty="0"/>
              <a:t>V</a:t>
            </a:r>
            <a:r>
              <a:rPr lang="en-US" altLang="ja-JP" dirty="0" smtClean="0"/>
              <a:t>arious Cosmological Parameters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lat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25" y="336550"/>
            <a:ext cx="5518150" cy="6183313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7526338" y="609600"/>
            <a:ext cx="1617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/>
              <a:t>E-mode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596188" y="6278563"/>
            <a:ext cx="1547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/>
              <a:t>Seljak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33400" y="6477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Scalar Perturbations only produce E-mode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lat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25" y="336550"/>
            <a:ext cx="5518150" cy="6183313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385050" y="533400"/>
            <a:ext cx="197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/>
              <a:t>B-mode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219200" y="6477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Tensor perturbations produce both E- and B-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42844" y="142876"/>
          <a:ext cx="6989737" cy="6643710"/>
        </p:xfrm>
        <a:graphic>
          <a:graphicData uri="http://schemas.openxmlformats.org/presentationml/2006/ole">
            <p:oleObj spid="_x0000_s122882" name="Artwork" r:id="rId3" imgW="8617320" imgH="8190000" progId="">
              <p:embed/>
            </p:oleObj>
          </a:graphicData>
        </a:graphic>
      </p:graphicFrame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7164388" y="333375"/>
            <a:ext cx="239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Scalar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33351" y="228600"/>
          <a:ext cx="6681789" cy="6608500"/>
        </p:xfrm>
        <a:graphic>
          <a:graphicData uri="http://schemas.openxmlformats.org/presentationml/2006/ole">
            <p:oleObj spid="_x0000_s123906" name="Artwork" r:id="rId3" imgW="7373379" imgH="6954221" progId="">
              <p:embed/>
            </p:oleObj>
          </a:graphicData>
        </a:graphic>
      </p:graphicFrame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962775" y="5334000"/>
            <a:ext cx="197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/>
              <a:t>Hu &amp; White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753225" y="549275"/>
            <a:ext cx="239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Tensor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 can Prove Inflation from B-mode Polarization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Consistency Relation</a:t>
            </a:r>
          </a:p>
          <a:p>
            <a:endParaRPr lang="en-US" altLang="ja-JP" dirty="0" smtClean="0"/>
          </a:p>
          <a:p>
            <a:pPr lvl="1"/>
            <a:r>
              <a:rPr lang="en-US" altLang="ja-JP" i="1" dirty="0" smtClean="0"/>
              <a:t>n</a:t>
            </a:r>
            <a:r>
              <a:rPr lang="en-US" altLang="ja-JP" i="1" baseline="-25000" dirty="0" smtClean="0"/>
              <a:t>T</a:t>
            </a:r>
            <a:r>
              <a:rPr lang="en-US" altLang="ja-JP" dirty="0" smtClean="0"/>
              <a:t>: Tensor Power Law Index</a:t>
            </a:r>
          </a:p>
          <a:p>
            <a:pPr lvl="1"/>
            <a:r>
              <a:rPr lang="en-US" altLang="ja-JP" i="1" dirty="0" smtClean="0"/>
              <a:t>A</a:t>
            </a:r>
            <a:r>
              <a:rPr kumimoji="1" lang="en-US" altLang="ja-JP" i="1" baseline="-25000" dirty="0" smtClean="0"/>
              <a:t>T</a:t>
            </a:r>
            <a:r>
              <a:rPr kumimoji="1" lang="en-US" altLang="ja-JP" dirty="0" smtClean="0"/>
              <a:t>: Tensor Amplitude</a:t>
            </a:r>
          </a:p>
          <a:p>
            <a:pPr lvl="1"/>
            <a:r>
              <a:rPr kumimoji="1" lang="en-US" altLang="ja-JP" i="1" dirty="0" smtClean="0"/>
              <a:t>A</a:t>
            </a:r>
            <a:r>
              <a:rPr kumimoji="1" lang="en-US" altLang="ja-JP" i="1" baseline="-25000" dirty="0" smtClean="0"/>
              <a:t>S</a:t>
            </a:r>
            <a:r>
              <a:rPr kumimoji="1" lang="en-US" altLang="ja-JP" dirty="0" smtClean="0"/>
              <a:t>: Scalar Amplitude</a:t>
            </a:r>
          </a:p>
          <a:p>
            <a:r>
              <a:rPr kumimoji="1" lang="en-US" altLang="ja-JP" dirty="0" smtClean="0"/>
              <a:t>If we can find B-mode, we can measure tensor spectrum (</a:t>
            </a:r>
            <a:r>
              <a:rPr lang="en-US" altLang="ja-JP" i="1" dirty="0" smtClean="0"/>
              <a:t>n</a:t>
            </a:r>
            <a:r>
              <a:rPr lang="en-US" altLang="ja-JP" i="1" baseline="-25000" dirty="0" smtClean="0"/>
              <a:t>T </a:t>
            </a:r>
            <a:r>
              <a:rPr kumimoji="1" lang="en-US" altLang="ja-JP" dirty="0" smtClean="0"/>
              <a:t>&amp;</a:t>
            </a:r>
            <a:r>
              <a:rPr lang="en-US" altLang="ja-JP" i="1" dirty="0" smtClean="0"/>
              <a:t> A</a:t>
            </a:r>
            <a:r>
              <a:rPr lang="en-US" altLang="ja-JP" i="1" baseline="-25000" dirty="0" smtClean="0"/>
              <a:t>T</a:t>
            </a:r>
            <a:r>
              <a:rPr kumimoji="1" lang="en-US" altLang="ja-JP" dirty="0" smtClean="0"/>
              <a:t>), and test consistency relation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071538" y="2214563"/>
          <a:ext cx="2560634" cy="571495"/>
        </p:xfrm>
        <a:graphic>
          <a:graphicData uri="http://schemas.openxmlformats.org/presentationml/2006/ole">
            <p:oleObj spid="_x0000_s436225" name="数式" r:id="rId3" imgW="914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189317"/>
            <a:ext cx="8472518" cy="3454393"/>
          </a:xfrm>
        </p:spPr>
        <p:txBody>
          <a:bodyPr/>
          <a:lstStyle/>
          <a:p>
            <a:r>
              <a:rPr kumimoji="1" lang="en-US" altLang="ja-JP" dirty="0" smtClean="0"/>
              <a:t>First Detection </a:t>
            </a:r>
            <a:r>
              <a:rPr lang="en-US" altLang="ja-JP" dirty="0" smtClean="0"/>
              <a:t>of E-mode Polarization was from DESI experiments (</a:t>
            </a:r>
            <a:r>
              <a:rPr lang="en-US" altLang="ja-JP" dirty="0" err="1" smtClean="0"/>
              <a:t>J.Carlstrom’s</a:t>
            </a:r>
            <a:r>
              <a:rPr lang="en-US" altLang="ja-JP" dirty="0" smtClean="0"/>
              <a:t> group)</a:t>
            </a:r>
          </a:p>
          <a:p>
            <a:r>
              <a:rPr lang="en-US" altLang="ja-JP" dirty="0" smtClean="0"/>
              <a:t>Boomerang Experiment (Balloon at Antarctica) </a:t>
            </a:r>
          </a:p>
          <a:p>
            <a:r>
              <a:rPr kumimoji="1" lang="en-US" altLang="ja-JP" dirty="0" smtClean="0"/>
              <a:t>WMAP made clear detection of E-mode polarization </a:t>
            </a:r>
            <a:r>
              <a:rPr lang="en-US" altLang="ja-JP" dirty="0" smtClean="0"/>
              <a:t>in the</a:t>
            </a:r>
            <a:r>
              <a:rPr kumimoji="1" lang="en-US" altLang="ja-JP" dirty="0" smtClean="0"/>
              <a:t> all sky map 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3yr data)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1357298"/>
            <a:ext cx="8358214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Very difficult to detect since typically amplitude of polarization is factor 10 smaller than temperature fluctuations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http://map.gsfc.nasa.gov/m_ig/060917/CMB_ILC_PolMap150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06" y="785794"/>
            <a:ext cx="862965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709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3357554" y="357166"/>
            <a:ext cx="2252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2"/>
                </a:solidFill>
              </a:rPr>
              <a:t>Temperature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5984" y="2143116"/>
            <a:ext cx="368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Temperature-E-mode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4286" y="3571876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E-mode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1670" y="4500570"/>
            <a:ext cx="2520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9999"/>
                </a:solidFill>
              </a:rPr>
              <a:t>B-mode</a:t>
            </a:r>
          </a:p>
          <a:p>
            <a:r>
              <a:rPr kumimoji="1" lang="en-US" altLang="ja-JP" dirty="0" smtClean="0">
                <a:solidFill>
                  <a:srgbClr val="009999"/>
                </a:solidFill>
              </a:rPr>
              <a:t>(upper bound)</a:t>
            </a:r>
            <a:endParaRPr kumimoji="1" lang="ja-JP" altLang="en-US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00100" y="714356"/>
            <a:ext cx="64294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Polarization for WMAP is Temperature Fluctuations for COBE </a:t>
            </a:r>
            <a:r>
              <a:rPr lang="en-US" altLang="ja-JP" u="sng" dirty="0" smtClean="0">
                <a:solidFill>
                  <a:srgbClr val="FFFF00"/>
                </a:solidFill>
              </a:rPr>
              <a:t>anyway, detect (E-mode)!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00100" y="2571744"/>
            <a:ext cx="642942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altLang="ja-JP" dirty="0" smtClean="0">
                <a:solidFill>
                  <a:srgbClr val="FFFFFF"/>
                </a:solidFill>
              </a:rPr>
              <a:t>But  only upper bound for  B-mode Polarization</a:t>
            </a:r>
            <a:endParaRPr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28660" y="-1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Ongoing, Forthcoming Experiments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00118" y="1285860"/>
            <a:ext cx="8229600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kumimoji="1" lang="en-US" altLang="ja-JP" dirty="0" smtClean="0"/>
              <a:t>PLANCK is coming soon:</a:t>
            </a:r>
          </a:p>
          <a:p>
            <a:pPr lvl="1">
              <a:spcBef>
                <a:spcPts val="200"/>
              </a:spcBef>
            </a:pPr>
            <a:r>
              <a:rPr lang="en-US" altLang="ja-JP" dirty="0" smtClean="0"/>
              <a:t>More Frequency Coverage </a:t>
            </a:r>
          </a:p>
          <a:p>
            <a:pPr lvl="1">
              <a:spcBef>
                <a:spcPts val="200"/>
              </a:spcBef>
            </a:pPr>
            <a:r>
              <a:rPr kumimoji="1" lang="en-US" altLang="ja-JP" dirty="0" smtClean="0"/>
              <a:t>Better Angular Resolution</a:t>
            </a:r>
          </a:p>
          <a:p>
            <a:pPr>
              <a:spcBef>
                <a:spcPts val="200"/>
              </a:spcBef>
            </a:pPr>
            <a:r>
              <a:rPr kumimoji="1" lang="en-US" altLang="ja-JP" dirty="0" smtClean="0"/>
              <a:t>Other Experiments</a:t>
            </a:r>
          </a:p>
          <a:p>
            <a:pPr lvl="1">
              <a:spcBef>
                <a:spcPts val="200"/>
              </a:spcBef>
            </a:pPr>
            <a:r>
              <a:rPr lang="en-US" altLang="ja-JP" i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Ongoing Ground-based:</a:t>
            </a:r>
          </a:p>
          <a:p>
            <a:pPr lvl="2">
              <a:spcBef>
                <a:spcPts val="200"/>
              </a:spcBef>
            </a:pP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CAPMAP,  CBI, DASI, </a:t>
            </a:r>
            <a:r>
              <a:rPr lang="en-US" altLang="ja-JP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KuPID</a:t>
            </a: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Polatron</a:t>
            </a:r>
            <a:endParaRPr lang="en-US" altLang="ja-JP" dirty="0" smtClean="0">
              <a:solidFill>
                <a:srgbClr val="FFFF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lvl="1">
              <a:spcBef>
                <a:spcPts val="200"/>
              </a:spcBef>
            </a:pPr>
            <a:r>
              <a:rPr lang="en-US" altLang="ja-JP" i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Upcoming Ground-based:</a:t>
            </a:r>
          </a:p>
          <a:p>
            <a:pPr lvl="2">
              <a:spcBef>
                <a:spcPts val="200"/>
              </a:spcBef>
            </a:pPr>
            <a:r>
              <a:rPr lang="en-US" altLang="ja-JP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AMiBA</a:t>
            </a: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, BICEP, </a:t>
            </a:r>
            <a:r>
              <a:rPr lang="en-US" altLang="ja-JP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PolarBear</a:t>
            </a: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, QUEST, </a:t>
            </a: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CLOVER</a:t>
            </a:r>
            <a:endParaRPr lang="en-US" altLang="ja-JP" dirty="0" smtClean="0">
              <a:solidFill>
                <a:srgbClr val="FFFF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lvl="1">
              <a:spcBef>
                <a:spcPts val="200"/>
              </a:spcBef>
            </a:pPr>
            <a:r>
              <a:rPr lang="en-US" altLang="ja-JP" i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Balloon:</a:t>
            </a:r>
          </a:p>
          <a:p>
            <a:pPr lvl="2">
              <a:spcBef>
                <a:spcPts val="200"/>
              </a:spcBef>
            </a:pPr>
            <a:r>
              <a:rPr lang="en-US" altLang="ja-JP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Archeops</a:t>
            </a:r>
            <a:r>
              <a:rPr lang="en-US" altLang="ja-JP" dirty="0" smtClean="0">
                <a:solidFill>
                  <a:srgbClr val="FFFF00"/>
                </a:solidFill>
              </a:rPr>
              <a:t>, </a:t>
            </a:r>
            <a:r>
              <a:rPr lang="en-US" altLang="ja-JP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BOOMERanG</a:t>
            </a:r>
            <a:r>
              <a:rPr lang="en-US" altLang="ja-JP" dirty="0" smtClean="0">
                <a:solidFill>
                  <a:srgbClr val="FFFF00"/>
                </a:solidFill>
              </a:rPr>
              <a:t>, </a:t>
            </a: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MAXIPOL</a:t>
            </a:r>
          </a:p>
          <a:p>
            <a:pPr lvl="1">
              <a:spcBef>
                <a:spcPts val="200"/>
              </a:spcBef>
            </a:pPr>
            <a:r>
              <a:rPr lang="en-US" altLang="ja-JP" i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Space:</a:t>
            </a:r>
          </a:p>
          <a:p>
            <a:pPr lvl="2">
              <a:spcBef>
                <a:spcPts val="200"/>
              </a:spcBef>
            </a:pPr>
            <a:r>
              <a:rPr lang="en-US" altLang="ja-JP" dirty="0" smtClean="0"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Inflation Probe</a:t>
            </a:r>
            <a:endParaRPr kumimoji="1" lang="ja-JP" altLang="en-US" dirty="0"/>
          </a:p>
        </p:txBody>
      </p:sp>
      <p:pic>
        <p:nvPicPr>
          <p:cNvPr id="4" name="Picture 4" descr="planck1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08534" y="0"/>
            <a:ext cx="2435465" cy="32861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COBE_W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6691313" cy="6858000"/>
          </a:xfrm>
          <a:prstGeom prst="rect">
            <a:avLst/>
          </a:prstGeom>
          <a:noFill/>
        </p:spPr>
      </p:pic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6500826" y="0"/>
            <a:ext cx="1835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Tahoma" pitchFamily="34" charset="0"/>
              </a:rPr>
              <a:t>COBE</a:t>
            </a:r>
            <a:r>
              <a:rPr lang="ja-JP" altLang="en-US" dirty="0">
                <a:latin typeface="Tahoma" pitchFamily="34" charset="0"/>
              </a:rPr>
              <a:t> </a:t>
            </a:r>
            <a:r>
              <a:rPr lang="en-US" altLang="ja-JP" dirty="0" smtClean="0">
                <a:latin typeface="Tahoma" pitchFamily="34" charset="0"/>
              </a:rPr>
              <a:t>&amp; WMAP</a:t>
            </a:r>
          </a:p>
        </p:txBody>
      </p:sp>
      <p:pic>
        <p:nvPicPr>
          <p:cNvPr id="4" name="Picture 9" descr="George F. Sm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000372"/>
            <a:ext cx="1243948" cy="17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ontent.answers.com/main/content/wp/en/c/c9/Nobel_medal_dsc06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357298"/>
            <a:ext cx="1500198" cy="150019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7404958" y="4786322"/>
            <a:ext cx="166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George Smoot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00166" y="2357430"/>
            <a:ext cx="5944833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Polarization is the next target after </a:t>
            </a:r>
          </a:p>
          <a:p>
            <a:pPr algn="ctr"/>
            <a:r>
              <a:rPr kumimoji="1" lang="en-US" altLang="ja-JP" dirty="0" smtClean="0"/>
              <a:t>Temperature Fluctuations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1"/>
          <p:cNvSpPr>
            <a:spLocks noChangeArrowheads="1"/>
          </p:cNvSpPr>
          <p:nvPr/>
        </p:nvSpPr>
        <p:spPr bwMode="auto">
          <a:xfrm>
            <a:off x="0" y="392741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/>
            </a:r>
            <a:b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ＭＳ Ｐゴシック" pitchFamily="50" charset="-128"/>
              </a:rPr>
            </a:b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0578" name="AutoShape 2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451802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79" name="AutoShape 3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415290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0" name="AutoShape 4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378777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1" name="AutoShape 5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342265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2" name="AutoShape 6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247967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3" name="AutoShape 7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211455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4" name="AutoShape 8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174942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5" name="AutoShape 9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138430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6" name="AutoShape 10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101917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7" name="AutoShape 11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-7620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8" name="AutoShape 12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28892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89" name="AutoShape 13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65405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90" name="AutoShape 14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101917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91" name="AutoShape 15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196215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92" name="AutoShape 16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232727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93" name="AutoShape 17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269240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94" name="AutoShape 18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3635375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0595" name="AutoShape 19" descr="http://space.mit.edu/home/angelica/main_pictures/pinkdot.gif"/>
          <p:cNvSpPr>
            <a:spLocks noChangeAspect="1" noChangeArrowheads="1"/>
          </p:cNvSpPr>
          <p:nvPr/>
        </p:nvSpPr>
        <p:spPr bwMode="auto">
          <a:xfrm>
            <a:off x="168275" y="4000500"/>
            <a:ext cx="11430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29058" name="Picture 2" descr="Elephant in the boa - or is it a hat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4949760" cy="1643074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2928926" y="4643446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must be a Hat!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initely an elephant in a b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39495"/>
            <a:ext cx="4857784" cy="1846761"/>
          </a:xfrm>
          <a:prstGeom prst="rect">
            <a:avLst/>
          </a:prstGeom>
          <a:noFill/>
        </p:spPr>
      </p:pic>
      <p:pic>
        <p:nvPicPr>
          <p:cNvPr id="550916" name="Picture 4" descr="Little pri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21336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 bwMode="auto">
          <a:xfrm>
            <a:off x="1132114" y="1969485"/>
            <a:ext cx="4064000" cy="1816705"/>
          </a:xfrm>
          <a:custGeom>
            <a:avLst/>
            <a:gdLst>
              <a:gd name="connsiteX0" fmla="*/ 0 w 4064000"/>
              <a:gd name="connsiteY0" fmla="*/ 902305 h 1816705"/>
              <a:gd name="connsiteX1" fmla="*/ 1436915 w 4064000"/>
              <a:gd name="connsiteY1" fmla="*/ 902305 h 1816705"/>
              <a:gd name="connsiteX2" fmla="*/ 2162629 w 4064000"/>
              <a:gd name="connsiteY2" fmla="*/ 89505 h 1816705"/>
              <a:gd name="connsiteX3" fmla="*/ 2569029 w 4064000"/>
              <a:gd name="connsiteY3" fmla="*/ 365276 h 1816705"/>
              <a:gd name="connsiteX4" fmla="*/ 2815772 w 4064000"/>
              <a:gd name="connsiteY4" fmla="*/ 1090991 h 1816705"/>
              <a:gd name="connsiteX5" fmla="*/ 3280229 w 4064000"/>
              <a:gd name="connsiteY5" fmla="*/ 815219 h 1816705"/>
              <a:gd name="connsiteX6" fmla="*/ 3512457 w 4064000"/>
              <a:gd name="connsiteY6" fmla="*/ 1061962 h 1816705"/>
              <a:gd name="connsiteX7" fmla="*/ 3788229 w 4064000"/>
              <a:gd name="connsiteY7" fmla="*/ 887791 h 1816705"/>
              <a:gd name="connsiteX8" fmla="*/ 4064000 w 4064000"/>
              <a:gd name="connsiteY8" fmla="*/ 1816705 h 181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1816705">
                <a:moveTo>
                  <a:pt x="0" y="902305"/>
                </a:moveTo>
                <a:cubicBezTo>
                  <a:pt x="538238" y="970038"/>
                  <a:pt x="1076477" y="1037772"/>
                  <a:pt x="1436915" y="902305"/>
                </a:cubicBezTo>
                <a:cubicBezTo>
                  <a:pt x="1797353" y="766838"/>
                  <a:pt x="1973943" y="179010"/>
                  <a:pt x="2162629" y="89505"/>
                </a:cubicBezTo>
                <a:cubicBezTo>
                  <a:pt x="2351315" y="0"/>
                  <a:pt x="2460172" y="198362"/>
                  <a:pt x="2569029" y="365276"/>
                </a:cubicBezTo>
                <a:cubicBezTo>
                  <a:pt x="2677886" y="532190"/>
                  <a:pt x="2697239" y="1016001"/>
                  <a:pt x="2815772" y="1090991"/>
                </a:cubicBezTo>
                <a:cubicBezTo>
                  <a:pt x="2934305" y="1165981"/>
                  <a:pt x="3164115" y="820057"/>
                  <a:pt x="3280229" y="815219"/>
                </a:cubicBezTo>
                <a:cubicBezTo>
                  <a:pt x="3396343" y="810381"/>
                  <a:pt x="3427790" y="1049867"/>
                  <a:pt x="3512457" y="1061962"/>
                </a:cubicBezTo>
                <a:cubicBezTo>
                  <a:pt x="3597124" y="1074057"/>
                  <a:pt x="3696305" y="762001"/>
                  <a:pt x="3788229" y="887791"/>
                </a:cubicBezTo>
                <a:cubicBezTo>
                  <a:pt x="3880153" y="1013582"/>
                  <a:pt x="4064000" y="1816705"/>
                  <a:pt x="4064000" y="1816705"/>
                </a:cubicBezTo>
              </a:path>
            </a:pathLst>
          </a:cu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4" name="フリーフォーム 3"/>
          <p:cNvSpPr/>
          <p:nvPr/>
        </p:nvSpPr>
        <p:spPr bwMode="auto">
          <a:xfrm>
            <a:off x="1500166" y="3984035"/>
            <a:ext cx="3643338" cy="1588105"/>
          </a:xfrm>
          <a:custGeom>
            <a:avLst/>
            <a:gdLst>
              <a:gd name="connsiteX0" fmla="*/ 0 w 6185505"/>
              <a:gd name="connsiteY0" fmla="*/ 2102153 h 2924629"/>
              <a:gd name="connsiteX1" fmla="*/ 711200 w 6185505"/>
              <a:gd name="connsiteY1" fmla="*/ 1898953 h 2924629"/>
              <a:gd name="connsiteX2" fmla="*/ 1117600 w 6185505"/>
              <a:gd name="connsiteY2" fmla="*/ 2131181 h 2924629"/>
              <a:gd name="connsiteX3" fmla="*/ 2075543 w 6185505"/>
              <a:gd name="connsiteY3" fmla="*/ 2885924 h 2924629"/>
              <a:gd name="connsiteX4" fmla="*/ 3135086 w 6185505"/>
              <a:gd name="connsiteY4" fmla="*/ 1898953 h 2924629"/>
              <a:gd name="connsiteX5" fmla="*/ 4034972 w 6185505"/>
              <a:gd name="connsiteY5" fmla="*/ 1187753 h 2924629"/>
              <a:gd name="connsiteX6" fmla="*/ 4513943 w 6185505"/>
              <a:gd name="connsiteY6" fmla="*/ 1361924 h 2924629"/>
              <a:gd name="connsiteX7" fmla="*/ 4978400 w 6185505"/>
              <a:gd name="connsiteY7" fmla="*/ 258838 h 2924629"/>
              <a:gd name="connsiteX8" fmla="*/ 5326743 w 6185505"/>
              <a:gd name="connsiteY8" fmla="*/ 374953 h 2924629"/>
              <a:gd name="connsiteX9" fmla="*/ 5399315 w 6185505"/>
              <a:gd name="connsiteY9" fmla="*/ 592667 h 2924629"/>
              <a:gd name="connsiteX10" fmla="*/ 5631543 w 6185505"/>
              <a:gd name="connsiteY10" fmla="*/ 41124 h 2924629"/>
              <a:gd name="connsiteX11" fmla="*/ 5878286 w 6185505"/>
              <a:gd name="connsiteY11" fmla="*/ 345924 h 2924629"/>
              <a:gd name="connsiteX12" fmla="*/ 6052457 w 6185505"/>
              <a:gd name="connsiteY12" fmla="*/ 70153 h 2924629"/>
              <a:gd name="connsiteX13" fmla="*/ 6168572 w 6185505"/>
              <a:gd name="connsiteY13" fmla="*/ 374953 h 2924629"/>
              <a:gd name="connsiteX14" fmla="*/ 6154057 w 6185505"/>
              <a:gd name="connsiteY14" fmla="*/ 563638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05" h="2924629">
                <a:moveTo>
                  <a:pt x="0" y="2102153"/>
                </a:moveTo>
                <a:cubicBezTo>
                  <a:pt x="262466" y="1998134"/>
                  <a:pt x="524933" y="1894115"/>
                  <a:pt x="711200" y="1898953"/>
                </a:cubicBezTo>
                <a:cubicBezTo>
                  <a:pt x="897467" y="1903791"/>
                  <a:pt x="890210" y="1966686"/>
                  <a:pt x="1117600" y="2131181"/>
                </a:cubicBezTo>
                <a:cubicBezTo>
                  <a:pt x="1344990" y="2295676"/>
                  <a:pt x="1739295" y="2924629"/>
                  <a:pt x="2075543" y="2885924"/>
                </a:cubicBezTo>
                <a:cubicBezTo>
                  <a:pt x="2411791" y="2847219"/>
                  <a:pt x="2808515" y="2181982"/>
                  <a:pt x="3135086" y="1898953"/>
                </a:cubicBezTo>
                <a:cubicBezTo>
                  <a:pt x="3461658" y="1615925"/>
                  <a:pt x="3805163" y="1277258"/>
                  <a:pt x="4034972" y="1187753"/>
                </a:cubicBezTo>
                <a:cubicBezTo>
                  <a:pt x="4264781" y="1098248"/>
                  <a:pt x="4356705" y="1516743"/>
                  <a:pt x="4513943" y="1361924"/>
                </a:cubicBezTo>
                <a:cubicBezTo>
                  <a:pt x="4671181" y="1207105"/>
                  <a:pt x="4842933" y="423333"/>
                  <a:pt x="4978400" y="258838"/>
                </a:cubicBezTo>
                <a:cubicBezTo>
                  <a:pt x="5113867" y="94343"/>
                  <a:pt x="5256591" y="319315"/>
                  <a:pt x="5326743" y="374953"/>
                </a:cubicBezTo>
                <a:cubicBezTo>
                  <a:pt x="5396896" y="430591"/>
                  <a:pt x="5348515" y="648305"/>
                  <a:pt x="5399315" y="592667"/>
                </a:cubicBezTo>
                <a:cubicBezTo>
                  <a:pt x="5450115" y="537029"/>
                  <a:pt x="5551715" y="82248"/>
                  <a:pt x="5631543" y="41124"/>
                </a:cubicBezTo>
                <a:cubicBezTo>
                  <a:pt x="5711372" y="0"/>
                  <a:pt x="5808134" y="341086"/>
                  <a:pt x="5878286" y="345924"/>
                </a:cubicBezTo>
                <a:cubicBezTo>
                  <a:pt x="5948438" y="350762"/>
                  <a:pt x="6004076" y="65315"/>
                  <a:pt x="6052457" y="70153"/>
                </a:cubicBezTo>
                <a:cubicBezTo>
                  <a:pt x="6100838" y="74991"/>
                  <a:pt x="6151639" y="292705"/>
                  <a:pt x="6168572" y="374953"/>
                </a:cubicBezTo>
                <a:cubicBezTo>
                  <a:pt x="6185505" y="457201"/>
                  <a:pt x="6169781" y="510419"/>
                  <a:pt x="6154057" y="563638"/>
                </a:cubicBezTo>
              </a:path>
            </a:pathLst>
          </a:cu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14942" y="2428868"/>
            <a:ext cx="29081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Temperature</a:t>
            </a:r>
          </a:p>
          <a:p>
            <a:r>
              <a:rPr kumimoji="1" lang="en-US" altLang="ja-JP" dirty="0" smtClean="0"/>
              <a:t>Power Spectrum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Polarization </a:t>
            </a:r>
          </a:p>
          <a:p>
            <a:r>
              <a:rPr kumimoji="1" lang="en-US" altLang="ja-JP" dirty="0" smtClean="0"/>
              <a:t>Power Spectrum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 rot="5400000" flipH="1" flipV="1">
            <a:off x="-1426499" y="3497703"/>
            <a:ext cx="4429156" cy="54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矢印コネクタ 11"/>
          <p:cNvCxnSpPr/>
          <p:nvPr/>
        </p:nvCxnSpPr>
        <p:spPr bwMode="auto">
          <a:xfrm>
            <a:off x="785786" y="5715016"/>
            <a:ext cx="4572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 bwMode="auto">
          <a:xfrm>
            <a:off x="1132114" y="1969485"/>
            <a:ext cx="4064000" cy="1816705"/>
          </a:xfrm>
          <a:custGeom>
            <a:avLst/>
            <a:gdLst>
              <a:gd name="connsiteX0" fmla="*/ 0 w 4064000"/>
              <a:gd name="connsiteY0" fmla="*/ 902305 h 1816705"/>
              <a:gd name="connsiteX1" fmla="*/ 1436915 w 4064000"/>
              <a:gd name="connsiteY1" fmla="*/ 902305 h 1816705"/>
              <a:gd name="connsiteX2" fmla="*/ 2162629 w 4064000"/>
              <a:gd name="connsiteY2" fmla="*/ 89505 h 1816705"/>
              <a:gd name="connsiteX3" fmla="*/ 2569029 w 4064000"/>
              <a:gd name="connsiteY3" fmla="*/ 365276 h 1816705"/>
              <a:gd name="connsiteX4" fmla="*/ 2815772 w 4064000"/>
              <a:gd name="connsiteY4" fmla="*/ 1090991 h 1816705"/>
              <a:gd name="connsiteX5" fmla="*/ 3280229 w 4064000"/>
              <a:gd name="connsiteY5" fmla="*/ 815219 h 1816705"/>
              <a:gd name="connsiteX6" fmla="*/ 3512457 w 4064000"/>
              <a:gd name="connsiteY6" fmla="*/ 1061962 h 1816705"/>
              <a:gd name="connsiteX7" fmla="*/ 3788229 w 4064000"/>
              <a:gd name="connsiteY7" fmla="*/ 887791 h 1816705"/>
              <a:gd name="connsiteX8" fmla="*/ 4064000 w 4064000"/>
              <a:gd name="connsiteY8" fmla="*/ 1816705 h 181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1816705">
                <a:moveTo>
                  <a:pt x="0" y="902305"/>
                </a:moveTo>
                <a:cubicBezTo>
                  <a:pt x="538238" y="970038"/>
                  <a:pt x="1076477" y="1037772"/>
                  <a:pt x="1436915" y="902305"/>
                </a:cubicBezTo>
                <a:cubicBezTo>
                  <a:pt x="1797353" y="766838"/>
                  <a:pt x="1973943" y="179010"/>
                  <a:pt x="2162629" y="89505"/>
                </a:cubicBezTo>
                <a:cubicBezTo>
                  <a:pt x="2351315" y="0"/>
                  <a:pt x="2460172" y="198362"/>
                  <a:pt x="2569029" y="365276"/>
                </a:cubicBezTo>
                <a:cubicBezTo>
                  <a:pt x="2677886" y="532190"/>
                  <a:pt x="2697239" y="1016001"/>
                  <a:pt x="2815772" y="1090991"/>
                </a:cubicBezTo>
                <a:cubicBezTo>
                  <a:pt x="2934305" y="1165981"/>
                  <a:pt x="3164115" y="820057"/>
                  <a:pt x="3280229" y="815219"/>
                </a:cubicBezTo>
                <a:cubicBezTo>
                  <a:pt x="3396343" y="810381"/>
                  <a:pt x="3427790" y="1049867"/>
                  <a:pt x="3512457" y="1061962"/>
                </a:cubicBezTo>
                <a:cubicBezTo>
                  <a:pt x="3597124" y="1074057"/>
                  <a:pt x="3696305" y="762001"/>
                  <a:pt x="3788229" y="887791"/>
                </a:cubicBezTo>
                <a:cubicBezTo>
                  <a:pt x="3880153" y="1013582"/>
                  <a:pt x="4064000" y="1816705"/>
                  <a:pt x="4064000" y="1816705"/>
                </a:cubicBezTo>
              </a:path>
            </a:pathLst>
          </a:cu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4" name="フリーフォーム 3"/>
          <p:cNvSpPr/>
          <p:nvPr/>
        </p:nvSpPr>
        <p:spPr bwMode="auto">
          <a:xfrm>
            <a:off x="1500166" y="3984035"/>
            <a:ext cx="3643338" cy="1588105"/>
          </a:xfrm>
          <a:custGeom>
            <a:avLst/>
            <a:gdLst>
              <a:gd name="connsiteX0" fmla="*/ 0 w 6185505"/>
              <a:gd name="connsiteY0" fmla="*/ 2102153 h 2924629"/>
              <a:gd name="connsiteX1" fmla="*/ 711200 w 6185505"/>
              <a:gd name="connsiteY1" fmla="*/ 1898953 h 2924629"/>
              <a:gd name="connsiteX2" fmla="*/ 1117600 w 6185505"/>
              <a:gd name="connsiteY2" fmla="*/ 2131181 h 2924629"/>
              <a:gd name="connsiteX3" fmla="*/ 2075543 w 6185505"/>
              <a:gd name="connsiteY3" fmla="*/ 2885924 h 2924629"/>
              <a:gd name="connsiteX4" fmla="*/ 3135086 w 6185505"/>
              <a:gd name="connsiteY4" fmla="*/ 1898953 h 2924629"/>
              <a:gd name="connsiteX5" fmla="*/ 4034972 w 6185505"/>
              <a:gd name="connsiteY5" fmla="*/ 1187753 h 2924629"/>
              <a:gd name="connsiteX6" fmla="*/ 4513943 w 6185505"/>
              <a:gd name="connsiteY6" fmla="*/ 1361924 h 2924629"/>
              <a:gd name="connsiteX7" fmla="*/ 4978400 w 6185505"/>
              <a:gd name="connsiteY7" fmla="*/ 258838 h 2924629"/>
              <a:gd name="connsiteX8" fmla="*/ 5326743 w 6185505"/>
              <a:gd name="connsiteY8" fmla="*/ 374953 h 2924629"/>
              <a:gd name="connsiteX9" fmla="*/ 5399315 w 6185505"/>
              <a:gd name="connsiteY9" fmla="*/ 592667 h 2924629"/>
              <a:gd name="connsiteX10" fmla="*/ 5631543 w 6185505"/>
              <a:gd name="connsiteY10" fmla="*/ 41124 h 2924629"/>
              <a:gd name="connsiteX11" fmla="*/ 5878286 w 6185505"/>
              <a:gd name="connsiteY11" fmla="*/ 345924 h 2924629"/>
              <a:gd name="connsiteX12" fmla="*/ 6052457 w 6185505"/>
              <a:gd name="connsiteY12" fmla="*/ 70153 h 2924629"/>
              <a:gd name="connsiteX13" fmla="*/ 6168572 w 6185505"/>
              <a:gd name="connsiteY13" fmla="*/ 374953 h 2924629"/>
              <a:gd name="connsiteX14" fmla="*/ 6154057 w 6185505"/>
              <a:gd name="connsiteY14" fmla="*/ 563638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05" h="2924629">
                <a:moveTo>
                  <a:pt x="0" y="2102153"/>
                </a:moveTo>
                <a:cubicBezTo>
                  <a:pt x="262466" y="1998134"/>
                  <a:pt x="524933" y="1894115"/>
                  <a:pt x="711200" y="1898953"/>
                </a:cubicBezTo>
                <a:cubicBezTo>
                  <a:pt x="897467" y="1903791"/>
                  <a:pt x="890210" y="1966686"/>
                  <a:pt x="1117600" y="2131181"/>
                </a:cubicBezTo>
                <a:cubicBezTo>
                  <a:pt x="1344990" y="2295676"/>
                  <a:pt x="1739295" y="2924629"/>
                  <a:pt x="2075543" y="2885924"/>
                </a:cubicBezTo>
                <a:cubicBezTo>
                  <a:pt x="2411791" y="2847219"/>
                  <a:pt x="2808515" y="2181982"/>
                  <a:pt x="3135086" y="1898953"/>
                </a:cubicBezTo>
                <a:cubicBezTo>
                  <a:pt x="3461658" y="1615925"/>
                  <a:pt x="3805163" y="1277258"/>
                  <a:pt x="4034972" y="1187753"/>
                </a:cubicBezTo>
                <a:cubicBezTo>
                  <a:pt x="4264781" y="1098248"/>
                  <a:pt x="4356705" y="1516743"/>
                  <a:pt x="4513943" y="1361924"/>
                </a:cubicBezTo>
                <a:cubicBezTo>
                  <a:pt x="4671181" y="1207105"/>
                  <a:pt x="4842933" y="423333"/>
                  <a:pt x="4978400" y="258838"/>
                </a:cubicBezTo>
                <a:cubicBezTo>
                  <a:pt x="5113867" y="94343"/>
                  <a:pt x="5256591" y="319315"/>
                  <a:pt x="5326743" y="374953"/>
                </a:cubicBezTo>
                <a:cubicBezTo>
                  <a:pt x="5396896" y="430591"/>
                  <a:pt x="5348515" y="648305"/>
                  <a:pt x="5399315" y="592667"/>
                </a:cubicBezTo>
                <a:cubicBezTo>
                  <a:pt x="5450115" y="537029"/>
                  <a:pt x="5551715" y="82248"/>
                  <a:pt x="5631543" y="41124"/>
                </a:cubicBezTo>
                <a:cubicBezTo>
                  <a:pt x="5711372" y="0"/>
                  <a:pt x="5808134" y="341086"/>
                  <a:pt x="5878286" y="345924"/>
                </a:cubicBezTo>
                <a:cubicBezTo>
                  <a:pt x="5948438" y="350762"/>
                  <a:pt x="6004076" y="65315"/>
                  <a:pt x="6052457" y="70153"/>
                </a:cubicBezTo>
                <a:cubicBezTo>
                  <a:pt x="6100838" y="74991"/>
                  <a:pt x="6151639" y="292705"/>
                  <a:pt x="6168572" y="374953"/>
                </a:cubicBezTo>
                <a:cubicBezTo>
                  <a:pt x="6185505" y="457201"/>
                  <a:pt x="6169781" y="510419"/>
                  <a:pt x="6154057" y="563638"/>
                </a:cubicBezTo>
              </a:path>
            </a:pathLst>
          </a:cu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14942" y="2428868"/>
            <a:ext cx="29081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Temperature</a:t>
            </a:r>
          </a:p>
          <a:p>
            <a:r>
              <a:rPr kumimoji="1" lang="en-US" altLang="ja-JP" dirty="0" smtClean="0"/>
              <a:t>Power Spectrum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Polarization </a:t>
            </a:r>
          </a:p>
          <a:p>
            <a:r>
              <a:rPr kumimoji="1" lang="en-US" altLang="ja-JP" dirty="0" smtClean="0"/>
              <a:t>Power Spectrum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1802" y="2034123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8860" y="4463015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34" y="3415729"/>
            <a:ext cx="4492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Dark Matter, Dark Energy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27111" y="5487431"/>
            <a:ext cx="2459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Gravity Wave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551938" name="Picture 2" descr="Little pri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2133600" cy="2381250"/>
          </a:xfrm>
          <a:prstGeom prst="rect">
            <a:avLst/>
          </a:prstGeom>
          <a:noFill/>
        </p:spPr>
      </p:pic>
      <p:sp>
        <p:nvSpPr>
          <p:cNvPr id="11" name="角丸四角形吹き出し 10"/>
          <p:cNvSpPr/>
          <p:nvPr/>
        </p:nvSpPr>
        <p:spPr bwMode="auto">
          <a:xfrm>
            <a:off x="3071802" y="142852"/>
            <a:ext cx="5357850" cy="1214446"/>
          </a:xfrm>
          <a:prstGeom prst="wedgeRoundRectCallout">
            <a:avLst>
              <a:gd name="adj1" fmla="val -76367"/>
              <a:gd name="adj2" fmla="val -17574"/>
              <a:gd name="adj3" fmla="val 1666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“What is essential is invisible to the eye.” </a:t>
            </a:r>
            <a:endParaRPr lang="ja-JP" altLang="en-US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 rot="5400000" flipH="1" flipV="1">
            <a:off x="-1426499" y="3497703"/>
            <a:ext cx="4429156" cy="54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785786" y="5715016"/>
            <a:ext cx="4572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95400" y="0"/>
          <a:ext cx="6605588" cy="6364288"/>
        </p:xfrm>
        <a:graphic>
          <a:graphicData uri="http://schemas.openxmlformats.org/presentationml/2006/ole">
            <p:oleObj spid="_x0000_s116738" name="Artwork" r:id="rId3" imgW="6601746" imgH="6361905" progId="">
              <p:embed/>
            </p:oleObj>
          </a:graphicData>
        </a:graphic>
      </p:graphicFrame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6294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</a:rPr>
              <a:t>First Order Effect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6338888"/>
            <a:ext cx="4676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2800">
                <a:solidFill>
                  <a:schemeClr val="bg2"/>
                </a:solidFill>
              </a:rPr>
              <a:t>Liu et al. ApJ 561 (2001)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505200" y="228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bg1"/>
                </a:solidFill>
              </a:rPr>
              <a:t>Reionization</a:t>
            </a:r>
          </a:p>
        </p:txBody>
      </p:sp>
      <p:sp>
        <p:nvSpPr>
          <p:cNvPr id="116742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69325" y="5805488"/>
            <a:ext cx="574675" cy="5762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E-mode Polarization</a:t>
            </a:r>
          </a:p>
          <a:p>
            <a:pPr lvl="1"/>
            <a:r>
              <a:rPr kumimoji="1" lang="en-US" altLang="ja-JP" dirty="0" smtClean="0"/>
              <a:t>Scalar Perturbations</a:t>
            </a:r>
          </a:p>
          <a:p>
            <a:pPr lvl="1"/>
            <a:r>
              <a:rPr lang="en-US" altLang="ja-JP" dirty="0" smtClean="0"/>
              <a:t>Tensor Perturbations</a:t>
            </a:r>
          </a:p>
          <a:p>
            <a:pPr lvl="1"/>
            <a:r>
              <a:rPr lang="en-US" altLang="ja-JP" dirty="0" err="1" smtClean="0"/>
              <a:t>Reionization</a:t>
            </a:r>
            <a:endParaRPr lang="en-US" altLang="ja-JP" dirty="0" smtClean="0"/>
          </a:p>
          <a:p>
            <a:r>
              <a:rPr lang="en-US" altLang="ja-JP" dirty="0" smtClean="0"/>
              <a:t>B-mode Polarization</a:t>
            </a:r>
          </a:p>
          <a:p>
            <a:pPr lvl="1"/>
            <a:r>
              <a:rPr lang="en-US" altLang="ja-JP" dirty="0" smtClean="0"/>
              <a:t>Tensor Perturbations</a:t>
            </a:r>
          </a:p>
          <a:p>
            <a:pPr lvl="1"/>
            <a:r>
              <a:rPr lang="en-US" altLang="ja-JP" dirty="0" err="1" smtClean="0"/>
              <a:t>Reionization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Gravitational </a:t>
            </a:r>
            <a:r>
              <a:rPr lang="en-US" altLang="ja-JP" dirty="0" err="1" smtClean="0"/>
              <a:t>Lensing</a:t>
            </a:r>
            <a:r>
              <a:rPr lang="en-US" altLang="ja-JP" dirty="0" smtClean="0"/>
              <a:t> from E-mode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"/>
            <a:ext cx="6215106" cy="63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2143108" y="6286520"/>
            <a:ext cx="4904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Oxley et al. </a:t>
            </a:r>
            <a:r>
              <a:rPr kumimoji="1" lang="en-US" altLang="ja-JP" dirty="0" err="1" smtClean="0"/>
              <a:t>astroph</a:t>
            </a:r>
            <a:r>
              <a:rPr kumimoji="1" lang="en-US" altLang="ja-JP" dirty="0" smtClean="0"/>
              <a:t>/0501111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81525" y="0"/>
            <a:ext cx="4562475" cy="3419475"/>
            <a:chOff x="2886" y="0"/>
            <a:chExt cx="2874" cy="2154"/>
          </a:xfrm>
        </p:grpSpPr>
        <p:graphicFrame>
          <p:nvGraphicFramePr>
            <p:cNvPr id="225280" name="Object 1024"/>
            <p:cNvGraphicFramePr>
              <a:graphicFrameLocks noChangeAspect="1"/>
            </p:cNvGraphicFramePr>
            <p:nvPr/>
          </p:nvGraphicFramePr>
          <p:xfrm>
            <a:off x="2886" y="0"/>
            <a:ext cx="2874" cy="2154"/>
          </p:xfrm>
          <a:graphic>
            <a:graphicData uri="http://schemas.openxmlformats.org/presentationml/2006/ole">
              <p:oleObj spid="_x0000_s235522" name="Artwork" r:id="rId3" imgW="8973803" imgH="6725589" progId="">
                <p:embed/>
              </p:oleObj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12" y="931"/>
              <a:ext cx="1056" cy="365"/>
              <a:chOff x="3312" y="931"/>
              <a:chExt cx="1056" cy="365"/>
            </a:xfrm>
          </p:grpSpPr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 flipH="1">
                <a:off x="3360" y="1248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bg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6" name="Text Box 8"/>
              <p:cNvSpPr txBox="1">
                <a:spLocks noChangeArrowheads="1"/>
              </p:cNvSpPr>
              <p:nvPr/>
            </p:nvSpPr>
            <p:spPr bwMode="auto">
              <a:xfrm>
                <a:off x="3312" y="931"/>
                <a:ext cx="105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>
                    <a:solidFill>
                      <a:schemeClr val="bg2"/>
                    </a:solidFill>
                  </a:rPr>
                  <a:t>COBE</a:t>
                </a:r>
              </a:p>
            </p:txBody>
          </p:sp>
        </p:grpSp>
      </p:grp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ja-JP" sz="3600" b="1" u="sng" dirty="0" smtClean="0">
                <a:solidFill>
                  <a:schemeClr val="tx2"/>
                </a:solidFill>
              </a:rPr>
              <a:t>Power </a:t>
            </a:r>
            <a:r>
              <a:rPr lang="en-US" altLang="ja-JP" sz="3600" b="1" u="sng" dirty="0">
                <a:solidFill>
                  <a:schemeClr val="tx2"/>
                </a:solidFill>
              </a:rPr>
              <a:t>Spectrum</a:t>
            </a:r>
            <a:endParaRPr lang="en-US" altLang="ja-JP" sz="3600" b="1" u="sng" dirty="0"/>
          </a:p>
          <a:p>
            <a:pPr fontAlgn="b">
              <a:lnSpc>
                <a:spcPct val="130000"/>
              </a:lnSpc>
              <a:spcBef>
                <a:spcPct val="20000"/>
              </a:spcBef>
            </a:pPr>
            <a:r>
              <a:rPr lang="en-US" altLang="ja-JP" dirty="0"/>
              <a:t>    </a:t>
            </a:r>
            <a:r>
              <a:rPr lang="en-US" altLang="ja-JP" b="1" dirty="0">
                <a:solidFill>
                  <a:srgbClr val="FFFF00"/>
                </a:solidFill>
              </a:rPr>
              <a:t>C</a:t>
            </a:r>
            <a:r>
              <a:rPr lang="en-US" altLang="ja-JP" sz="2400" b="1" i="1" baseline="-25000" dirty="0">
                <a:solidFill>
                  <a:srgbClr val="FFFF00"/>
                </a:solidFill>
              </a:rPr>
              <a:t>l</a:t>
            </a:r>
            <a:r>
              <a:rPr lang="en-US" altLang="ja-JP" dirty="0">
                <a:solidFill>
                  <a:srgbClr val="FFFF00"/>
                </a:solidFill>
              </a:rPr>
              <a:t>: two dimensional power spectrum</a:t>
            </a:r>
          </a:p>
          <a:p>
            <a:pPr fontAlgn="b">
              <a:lnSpc>
                <a:spcPct val="130000"/>
              </a:lnSpc>
              <a:spcBef>
                <a:spcPct val="20000"/>
              </a:spcBef>
            </a:pPr>
            <a:r>
              <a:rPr lang="en-US" altLang="ja-JP" dirty="0">
                <a:solidFill>
                  <a:srgbClr val="FFFF00"/>
                </a:solidFill>
              </a:rPr>
              <a:t>      	</a:t>
            </a:r>
            <a:r>
              <a:rPr lang="en-US" altLang="ja-JP" i="1" dirty="0">
                <a:solidFill>
                  <a:srgbClr val="FFFF00"/>
                </a:solidFill>
              </a:rPr>
              <a:t>l</a:t>
            </a:r>
            <a:r>
              <a:rPr lang="en-US" altLang="ja-JP" dirty="0">
                <a:solidFill>
                  <a:srgbClr val="FFFF00"/>
                </a:solidFill>
              </a:rPr>
              <a:t>=</a:t>
            </a:r>
            <a:r>
              <a:rPr lang="en-US" altLang="ja-JP" dirty="0">
                <a:solidFill>
                  <a:srgbClr val="FFFF00"/>
                </a:solidFill>
                <a:sym typeface="Symbol" pitchFamily="18" charset="2"/>
              </a:rPr>
              <a:t>/ </a:t>
            </a:r>
            <a:r>
              <a:rPr lang="en-US" altLang="ja-JP" dirty="0" err="1">
                <a:solidFill>
                  <a:srgbClr val="FFFF00"/>
                </a:solidFill>
                <a:sym typeface="Symbol" pitchFamily="18" charset="2"/>
              </a:rPr>
              <a:t>multipole</a:t>
            </a:r>
            <a:endParaRPr lang="en-US" altLang="ja-JP" dirty="0">
              <a:solidFill>
                <a:srgbClr val="FFFF00"/>
              </a:solidFill>
              <a:sym typeface="Symbol" pitchFamily="18" charset="2"/>
            </a:endParaRPr>
          </a:p>
          <a:p>
            <a:pPr fontAlgn="b">
              <a:lnSpc>
                <a:spcPct val="130000"/>
              </a:lnSpc>
              <a:spcBef>
                <a:spcPct val="20000"/>
              </a:spcBef>
            </a:pPr>
            <a:r>
              <a:rPr lang="en-US" altLang="ja-JP" dirty="0">
                <a:solidFill>
                  <a:srgbClr val="FFFF00"/>
                </a:solidFill>
                <a:sym typeface="Symbol" pitchFamily="18" charset="2"/>
              </a:rPr>
              <a:t>	COBE: </a:t>
            </a:r>
            <a:r>
              <a:rPr lang="en-US" altLang="ja-JP" i="1" dirty="0">
                <a:solidFill>
                  <a:srgbClr val="FFFF00"/>
                </a:solidFill>
                <a:sym typeface="Symbol" pitchFamily="18" charset="2"/>
              </a:rPr>
              <a:t>l</a:t>
            </a:r>
            <a:r>
              <a:rPr lang="en-US" altLang="ja-JP" dirty="0">
                <a:solidFill>
                  <a:srgbClr val="FFFF00"/>
                </a:solidFill>
                <a:sym typeface="Symbol" pitchFamily="18" charset="2"/>
              </a:rPr>
              <a:t> &lt; 20 (7 degree</a:t>
            </a:r>
            <a:r>
              <a:rPr lang="en-US" altLang="ja-JP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  <a:endParaRPr lang="en-US" altLang="ja-JP" dirty="0">
              <a:solidFill>
                <a:srgbClr val="FFFF00"/>
              </a:solidFill>
              <a:sym typeface="Symbol" pitchFamily="18" charset="2"/>
            </a:endParaRPr>
          </a:p>
          <a:p>
            <a:pPr lvl="2" fontAlgn="b">
              <a:lnSpc>
                <a:spcPct val="130000"/>
              </a:lnSpc>
              <a:spcBef>
                <a:spcPct val="20000"/>
              </a:spcBef>
            </a:pPr>
            <a:r>
              <a:rPr lang="en-US" altLang="ja-JP" dirty="0" smtClean="0">
                <a:solidFill>
                  <a:srgbClr val="FFFF00"/>
                </a:solidFill>
                <a:sym typeface="Symbol" pitchFamily="18" charset="2"/>
              </a:rPr>
              <a:t>WMAP: </a:t>
            </a:r>
            <a:r>
              <a:rPr lang="en-US" altLang="ja-JP" i="1" dirty="0" smtClean="0">
                <a:solidFill>
                  <a:srgbClr val="FFFF00"/>
                </a:solidFill>
                <a:sym typeface="Symbol" pitchFamily="18" charset="2"/>
              </a:rPr>
              <a:t>l</a:t>
            </a:r>
            <a:r>
              <a:rPr lang="en-US" altLang="ja-JP" dirty="0" smtClean="0">
                <a:solidFill>
                  <a:srgbClr val="FFFF00"/>
                </a:solidFill>
                <a:sym typeface="Symbol" pitchFamily="18" charset="2"/>
              </a:rPr>
              <a:t> &lt; 800 </a:t>
            </a:r>
            <a:endParaRPr lang="en-US" altLang="ja-JP" dirty="0">
              <a:solidFill>
                <a:srgbClr val="FFFF00"/>
              </a:solidFill>
              <a:sym typeface="Symbol" pitchFamily="18" charset="2"/>
            </a:endParaRPr>
          </a:p>
          <a:p>
            <a:pPr fontAlgn="b">
              <a:lnSpc>
                <a:spcPct val="130000"/>
              </a:lnSpc>
              <a:spcBef>
                <a:spcPct val="20000"/>
              </a:spcBef>
            </a:pPr>
            <a:r>
              <a:rPr lang="en-US" altLang="ja-JP" sz="2400" dirty="0"/>
              <a:t>	</a:t>
            </a:r>
            <a:endParaRPr lang="en-US" altLang="ja-JP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3767141"/>
            <a:ext cx="9144000" cy="2947988"/>
            <a:chOff x="0" y="2373"/>
            <a:chExt cx="5760" cy="1857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0" y="2850"/>
              <a:ext cx="5760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fontAlgn="b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ja-JP">
                  <a:solidFill>
                    <a:schemeClr val="tx2"/>
                  </a:solidFill>
                  <a:sym typeface="Symbol" pitchFamily="18" charset="2"/>
                </a:rPr>
                <a:t> gravitational redshift on large scale (Sachs-Wolfe)</a:t>
              </a:r>
            </a:p>
            <a:p>
              <a:pPr lvl="1" fontAlgn="b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ja-JP">
                  <a:solidFill>
                    <a:schemeClr val="tx2"/>
                  </a:solidFill>
                  <a:sym typeface="Symbol" pitchFamily="18" charset="2"/>
                </a:rPr>
                <a:t> acoustic oscillations on intermediate scale</a:t>
              </a:r>
            </a:p>
            <a:p>
              <a:pPr lvl="1" fontAlgn="b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ja-JP">
                  <a:solidFill>
                    <a:schemeClr val="tx2"/>
                  </a:solidFill>
                  <a:sym typeface="Symbol" pitchFamily="18" charset="2"/>
                </a:rPr>
                <a:t> diffusion damping on small scale (Silk damping) </a:t>
              </a: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0" y="2373"/>
              <a:ext cx="57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/>
                <a:t>Different Physical Processes on different scales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pow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pic>
        <p:nvPicPr>
          <p:cNvPr id="156675" name="Picture 3" descr="pow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</p:spPr>
      </p:pic>
      <p:pic>
        <p:nvPicPr>
          <p:cNvPr id="156676" name="Picture 4" descr="pow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Physical Processes to Induce CMB Fluctuations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Originated from Quantum Fluctuations at the Inflation Epoch</a:t>
            </a:r>
          </a:p>
          <a:p>
            <a:pPr lvl="1"/>
            <a:r>
              <a:rPr lang="en-US" altLang="ja-JP" dirty="0" smtClean="0"/>
              <a:t>Almost Scale Free (Invariant Spectrum):</a:t>
            </a:r>
          </a:p>
          <a:p>
            <a:r>
              <a:rPr lang="en-US" altLang="ja-JP" dirty="0" smtClean="0"/>
              <a:t>Dominated by Gravitational </a:t>
            </a:r>
            <a:r>
              <a:rPr lang="en-US" altLang="ja-JP" dirty="0" err="1" smtClean="0"/>
              <a:t>Redshift</a:t>
            </a:r>
            <a:r>
              <a:rPr lang="en-US" altLang="ja-JP" dirty="0" smtClean="0"/>
              <a:t> </a:t>
            </a:r>
            <a:r>
              <a:rPr lang="en-US" altLang="ja-JP" dirty="0" smtClean="0"/>
              <a:t>(Sachs-Wolfe effect) on </a:t>
            </a:r>
            <a:r>
              <a:rPr lang="en-US" altLang="ja-JP" dirty="0" smtClean="0"/>
              <a:t>Large Scales</a:t>
            </a:r>
          </a:p>
          <a:p>
            <a:r>
              <a:rPr lang="en-US" altLang="ja-JP" dirty="0" smtClean="0"/>
              <a:t>Acoustic Oscillations Play an Important Role on Intermediate Scales</a:t>
            </a:r>
          </a:p>
          <a:p>
            <a:r>
              <a:rPr lang="en-US" altLang="ja-JP" dirty="0" smtClean="0"/>
              <a:t>Diffusion Damping works on Small Scales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9259" y="6000768"/>
            <a:ext cx="819326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Statistical Quantity: </a:t>
            </a:r>
            <a:r>
              <a:rPr kumimoji="1" lang="en-US" altLang="ja-JP" dirty="0" smtClean="0"/>
              <a:t>Angular Power Spectrum C</a:t>
            </a:r>
            <a:r>
              <a:rPr kumimoji="1" lang="en-US" altLang="ja-JP" i="1" baseline="-25000" dirty="0" smtClean="0"/>
              <a:t>l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ea typeface="+mj-ea"/>
                <a:cs typeface="Times New Roman" pitchFamily="18" charset="0"/>
              </a:rPr>
              <a:t>Present Density Parameter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ja-JP" dirty="0" smtClean="0">
                <a:ea typeface="+mj-ea"/>
                <a:cs typeface="Times New Roman" pitchFamily="18" charset="0"/>
              </a:rPr>
              <a:t>	</a:t>
            </a:r>
          </a:p>
          <a:p>
            <a:pPr>
              <a:defRPr/>
            </a:pPr>
            <a:r>
              <a:rPr lang="en-US" altLang="ja-JP" dirty="0" smtClean="0">
                <a:ea typeface="+mj-ea"/>
                <a:cs typeface="Times New Roman" pitchFamily="18" charset="0"/>
              </a:rPr>
              <a:t>Change the matter-radiation ratio near the recombination epoch, if m ~ a few </a:t>
            </a:r>
            <a:r>
              <a:rPr lang="en-US" altLang="ja-JP" dirty="0" err="1" smtClean="0">
                <a:ea typeface="+mj-ea"/>
                <a:cs typeface="Times New Roman" pitchFamily="18" charset="0"/>
              </a:rPr>
              <a:t>eV</a:t>
            </a:r>
            <a:endParaRPr lang="en-US" altLang="ja-JP" dirty="0" smtClean="0">
              <a:ea typeface="+mj-ea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3200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Constraints from Cosmic Microwave Background</a:t>
            </a:r>
          </a:p>
          <a:p>
            <a:pPr>
              <a:defRPr/>
            </a:pPr>
            <a:r>
              <a:rPr lang="en-US" altLang="ja-JP" dirty="0" smtClean="0">
                <a:cs typeface="Times New Roman" pitchFamily="18" charset="0"/>
              </a:rPr>
              <a:t>Neutrino Components prevent galaxy scale structure to be formed due to their kinetic energy</a:t>
            </a:r>
          </a:p>
          <a:p>
            <a:pPr lvl="1">
              <a:defRPr/>
            </a:pPr>
            <a:r>
              <a:rPr lang="en-US" altLang="ja-JP" sz="3200" dirty="0" smtClean="0">
                <a:solidFill>
                  <a:srgbClr val="FFFF00"/>
                </a:solidFill>
                <a:cs typeface="Times New Roman" pitchFamily="18" charset="0"/>
              </a:rPr>
              <a:t>Constraints from Large Scale Structure</a:t>
            </a:r>
          </a:p>
          <a:p>
            <a:pPr>
              <a:defRPr/>
            </a:pPr>
            <a:endParaRPr lang="en-US" altLang="ja-JP" sz="3600" dirty="0" smtClean="0">
              <a:solidFill>
                <a:srgbClr val="FFFF00"/>
              </a:solidFill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ja-JP" altLang="en-US" dirty="0">
              <a:ea typeface="+mj-ea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81163"/>
            <a:ext cx="571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42844" y="500042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Mass m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12813" y="0"/>
          <a:ext cx="7699375" cy="6680200"/>
        </p:xfrm>
        <a:graphic>
          <a:graphicData uri="http://schemas.openxmlformats.org/presentationml/2006/ole">
            <p:oleObj spid="_x0000_s20482" name="Artwork" r:id="rId3" imgW="6849431" imgH="5942857" progId="">
              <p:embed/>
            </p:oleObj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38600" y="1066800"/>
            <a:ext cx="3962400" cy="11176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 = -0.72±0.1810</a:t>
            </a:r>
            <a:r>
              <a:rPr lang="en-US" altLang="ja-JP" b="1" baseline="30000">
                <a:solidFill>
                  <a:srgbClr val="CC0000"/>
                </a:solidFill>
                <a:sym typeface="Symbol" pitchFamily="18" charset="2"/>
              </a:rPr>
              <a:t>-5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0.5 &lt; z &lt; 3.5</a:t>
            </a:r>
            <a:endParaRPr lang="en-US" altLang="ja-JP" b="1">
              <a:solidFill>
                <a:srgbClr val="CC00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</a:rPr>
              <a:t>QSO absorption line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934200" y="6172200"/>
            <a:ext cx="197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2800">
                <a:solidFill>
                  <a:srgbClr val="FF9966"/>
                </a:solidFill>
              </a:rPr>
              <a:t>Webb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b="1" u="sng">
                <a:solidFill>
                  <a:schemeClr val="tx2"/>
                </a:solidFill>
              </a:rPr>
              <a:t>Influence on CMB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>
                <a:solidFill>
                  <a:srgbClr val="FF9966"/>
                </a:solidFill>
              </a:rPr>
              <a:t>Thomson Scattering:</a:t>
            </a:r>
            <a:r>
              <a:rPr lang="en-US" altLang="ja-JP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/>
              <a:t>	</a:t>
            </a:r>
            <a:r>
              <a:rPr lang="en-US" altLang="ja-JP" b="1" i="1"/>
              <a:t>d</a:t>
            </a:r>
            <a:r>
              <a:rPr lang="en-US" altLang="ja-JP" b="1" i="1">
                <a:sym typeface="Symbol" pitchFamily="18" charset="2"/>
              </a:rPr>
              <a:t>/dt</a:t>
            </a:r>
            <a:r>
              <a:rPr lang="en-US" altLang="ja-JP" b="1">
                <a:sym typeface="Symbol" pitchFamily="18" charset="2"/>
              </a:rPr>
              <a:t></a:t>
            </a:r>
            <a:r>
              <a:rPr lang="en-US" altLang="ja-JP" b="1" i="1">
                <a:sym typeface="Symbol" pitchFamily="18" charset="2"/>
              </a:rPr>
              <a:t>x</a:t>
            </a:r>
            <a:r>
              <a:rPr lang="en-US" altLang="ja-JP" b="1" i="1" baseline="-25000">
                <a:sym typeface="Symbol" pitchFamily="18" charset="2"/>
              </a:rPr>
              <a:t>e</a:t>
            </a:r>
            <a:r>
              <a:rPr lang="en-US" altLang="ja-JP" b="1" i="1">
                <a:sym typeface="Symbol" pitchFamily="18" charset="2"/>
              </a:rPr>
              <a:t>n</a:t>
            </a:r>
            <a:r>
              <a:rPr lang="en-US" altLang="ja-JP" b="1" i="1" baseline="-25000">
                <a:sym typeface="Symbol" pitchFamily="18" charset="2"/>
              </a:rPr>
              <a:t>e</a:t>
            </a:r>
            <a:r>
              <a:rPr lang="en-US" altLang="ja-JP" b="1" i="1">
                <a:sym typeface="Symbol" pitchFamily="18" charset="2"/>
              </a:rPr>
              <a:t></a:t>
            </a:r>
            <a:r>
              <a:rPr lang="en-US" altLang="ja-JP" b="1" i="1" baseline="-25000">
                <a:sym typeface="Symbol" pitchFamily="18" charset="2"/>
              </a:rPr>
              <a:t>T</a:t>
            </a:r>
            <a:r>
              <a:rPr lang="en-US" altLang="ja-JP" b="1" i="1">
                <a:solidFill>
                  <a:srgbClr val="FF9966"/>
                </a:solidFill>
                <a:sym typeface="Symbol" pitchFamily="18" charset="2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FF9966"/>
                </a:solidFill>
                <a:sym typeface="Symbol" pitchFamily="18" charset="2"/>
              </a:rPr>
              <a:t>	</a:t>
            </a:r>
            <a:r>
              <a:rPr lang="en-US" altLang="ja-JP" b="1">
                <a:sym typeface="Symbol" pitchFamily="18" charset="2"/>
              </a:rPr>
              <a:t></a:t>
            </a:r>
            <a:r>
              <a:rPr lang="en-US" altLang="ja-JP" b="1">
                <a:solidFill>
                  <a:srgbClr val="FF9966"/>
                </a:solidFill>
                <a:sym typeface="Symbol" pitchFamily="18" charset="2"/>
              </a:rPr>
              <a:t>: optical depth, </a:t>
            </a:r>
            <a:r>
              <a:rPr lang="en-US" altLang="ja-JP" b="1">
                <a:sym typeface="Symbol" pitchFamily="18" charset="2"/>
              </a:rPr>
              <a:t>x</a:t>
            </a:r>
            <a:r>
              <a:rPr lang="en-US" altLang="ja-JP" b="1" baseline="-25000">
                <a:sym typeface="Symbol" pitchFamily="18" charset="2"/>
              </a:rPr>
              <a:t>e</a:t>
            </a:r>
            <a:r>
              <a:rPr lang="en-US" altLang="ja-JP" b="1">
                <a:solidFill>
                  <a:srgbClr val="FF9966"/>
                </a:solidFill>
                <a:sym typeface="Symbol" pitchFamily="18" charset="2"/>
              </a:rPr>
              <a:t>: ionization fraction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FF9966"/>
                </a:solidFill>
                <a:sym typeface="Symbol" pitchFamily="18" charset="2"/>
              </a:rPr>
              <a:t>	</a:t>
            </a:r>
            <a:r>
              <a:rPr lang="en-US" altLang="ja-JP" b="1" i="1">
                <a:sym typeface="Symbol" pitchFamily="18" charset="2"/>
              </a:rPr>
              <a:t>n</a:t>
            </a:r>
            <a:r>
              <a:rPr lang="en-US" altLang="ja-JP" b="1" i="1" baseline="-25000">
                <a:sym typeface="Symbol" pitchFamily="18" charset="2"/>
              </a:rPr>
              <a:t>e</a:t>
            </a:r>
            <a:r>
              <a:rPr lang="en-US" altLang="ja-JP" b="1">
                <a:solidFill>
                  <a:srgbClr val="FF9966"/>
                </a:solidFill>
                <a:sym typeface="Symbol" pitchFamily="18" charset="2"/>
              </a:rPr>
              <a:t>: total electron density, </a:t>
            </a:r>
            <a:r>
              <a:rPr lang="en-US" altLang="ja-JP" b="1">
                <a:sym typeface="Symbol" pitchFamily="18" charset="2"/>
              </a:rPr>
              <a:t></a:t>
            </a:r>
            <a:r>
              <a:rPr lang="en-US" altLang="ja-JP" b="1" baseline="-25000">
                <a:sym typeface="Symbol" pitchFamily="18" charset="2"/>
              </a:rPr>
              <a:t>T</a:t>
            </a:r>
            <a:r>
              <a:rPr lang="en-US" altLang="ja-JP" b="1">
                <a:solidFill>
                  <a:srgbClr val="FF9966"/>
                </a:solidFill>
                <a:sym typeface="Symbol" pitchFamily="18" charset="2"/>
              </a:rPr>
              <a:t>: cross section</a:t>
            </a:r>
            <a:r>
              <a:rPr lang="en-US" altLang="ja-JP"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5067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tx2"/>
                </a:solidFill>
                <a:sym typeface="Symbol" pitchFamily="18" charset="2"/>
              </a:rPr>
              <a:t>If  is changed</a:t>
            </a:r>
          </a:p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1)</a:t>
            </a:r>
            <a:r>
              <a:rPr lang="en-US" altLang="ja-JP">
                <a:sym typeface="Symbol" pitchFamily="18" charset="2"/>
              </a:rPr>
              <a:t> </a:t>
            </a:r>
            <a:r>
              <a:rPr lang="en-US" altLang="ja-JP" i="1">
                <a:sym typeface="Symbol" pitchFamily="18" charset="2"/>
              </a:rPr>
              <a:t></a:t>
            </a:r>
            <a:r>
              <a:rPr lang="en-US" altLang="ja-JP" i="1" baseline="-25000">
                <a:sym typeface="Symbol" pitchFamily="18" charset="2"/>
              </a:rPr>
              <a:t>T</a:t>
            </a:r>
            <a:r>
              <a:rPr lang="en-US" altLang="ja-JP" i="1">
                <a:sym typeface="Symbol" pitchFamily="18" charset="2"/>
              </a:rPr>
              <a:t></a:t>
            </a:r>
            <a:r>
              <a:rPr lang="en-US" altLang="ja-JP" i="1" baseline="30000">
                <a:sym typeface="Symbol" pitchFamily="18" charset="2"/>
              </a:rPr>
              <a:t>2</a:t>
            </a:r>
            <a:r>
              <a:rPr lang="en-US" altLang="ja-JP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is changed</a:t>
            </a:r>
          </a:p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2)</a:t>
            </a:r>
            <a:r>
              <a:rPr lang="en-US" altLang="ja-JP">
                <a:sym typeface="Symbol" pitchFamily="18" charset="2"/>
              </a:rPr>
              <a:t> </a:t>
            </a: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Temperature dependence of</a:t>
            </a:r>
            <a:r>
              <a:rPr lang="en-US" altLang="ja-JP">
                <a:sym typeface="Symbol" pitchFamily="18" charset="2"/>
              </a:rPr>
              <a:t> </a:t>
            </a:r>
            <a:r>
              <a:rPr lang="en-US" altLang="ja-JP" i="1">
                <a:sym typeface="Symbol" pitchFamily="18" charset="2"/>
              </a:rPr>
              <a:t>x</a:t>
            </a:r>
            <a:r>
              <a:rPr lang="en-US" altLang="ja-JP" i="1" baseline="-25000">
                <a:sym typeface="Symbol" pitchFamily="18" charset="2"/>
              </a:rPr>
              <a:t>e</a:t>
            </a:r>
            <a:r>
              <a:rPr lang="en-US" altLang="ja-JP" i="1">
                <a:sym typeface="Symbol" pitchFamily="18" charset="2"/>
              </a:rPr>
              <a:t> </a:t>
            </a: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i.e., temperature </a:t>
            </a:r>
          </a:p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    dependence of recombination preocess is modified</a:t>
            </a:r>
          </a:p>
          <a:p>
            <a:pPr lvl="1">
              <a:spcBef>
                <a:spcPct val="50000"/>
              </a:spcBef>
            </a:pP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For example,</a:t>
            </a:r>
            <a:r>
              <a:rPr lang="en-US" altLang="ja-JP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ja-JP">
                <a:sym typeface="Symbol" pitchFamily="18" charset="2"/>
              </a:rPr>
              <a:t>13.6eV = </a:t>
            </a:r>
            <a:r>
              <a:rPr lang="en-US" altLang="ja-JP" i="1">
                <a:sym typeface="Symbol" pitchFamily="18" charset="2"/>
              </a:rPr>
              <a:t></a:t>
            </a:r>
            <a:r>
              <a:rPr lang="en-US" altLang="ja-JP" i="1" baseline="30000">
                <a:sym typeface="Symbol" pitchFamily="18" charset="2"/>
              </a:rPr>
              <a:t>2</a:t>
            </a:r>
            <a:r>
              <a:rPr lang="en-US" altLang="ja-JP" i="1">
                <a:sym typeface="Symbol" pitchFamily="18" charset="2"/>
              </a:rPr>
              <a:t>m</a:t>
            </a:r>
            <a:r>
              <a:rPr lang="en-US" altLang="ja-JP" i="1" baseline="-25000">
                <a:sym typeface="Symbol" pitchFamily="18" charset="2"/>
              </a:rPr>
              <a:t>e</a:t>
            </a:r>
            <a:r>
              <a:rPr lang="en-US" altLang="ja-JP" i="1">
                <a:sym typeface="Symbol" pitchFamily="18" charset="2"/>
              </a:rPr>
              <a:t>c</a:t>
            </a:r>
            <a:r>
              <a:rPr lang="en-US" altLang="ja-JP" i="1" baseline="30000">
                <a:sym typeface="Symbol" pitchFamily="18" charset="2"/>
              </a:rPr>
              <a:t>2</a:t>
            </a:r>
            <a:r>
              <a:rPr lang="en-US" altLang="ja-JP">
                <a:sym typeface="Symbol" pitchFamily="18" charset="2"/>
              </a:rPr>
              <a:t>/2</a:t>
            </a:r>
            <a:r>
              <a:rPr lang="en-US" altLang="ja-JP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is changed!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3825" y="4038600"/>
            <a:ext cx="9020175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If  was smaller, recombination became later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4250" y="50292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If =±5%, z~100</a:t>
            </a:r>
            <a:endParaRPr lang="en-US" altLang="ja-JP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/>
          </p:cNvGraphicFramePr>
          <p:nvPr/>
        </p:nvGraphicFramePr>
        <p:xfrm>
          <a:off x="0" y="1517650"/>
          <a:ext cx="18429288" cy="10679113"/>
        </p:xfrm>
        <a:graphic>
          <a:graphicData uri="http://schemas.openxmlformats.org/presentationml/2006/ole">
            <p:oleObj spid="_x0000_s22530" name="Artwork" r:id="rId3" imgW="7104762" imgH="6657143" progId="">
              <p:embed/>
            </p:oleObj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00400" y="3886200"/>
            <a:ext cx="1617663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chemeClr val="bg1"/>
                </a:solidFill>
                <a:sym typeface="Symbol" pitchFamily="18" charset="2"/>
              </a:rPr>
              <a:t>=0.05</a:t>
            </a:r>
            <a:endParaRPr lang="en-US" altLang="ja-JP" sz="280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53000" y="2362200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chemeClr val="bg1"/>
                </a:solidFill>
                <a:sym typeface="Symbol" pitchFamily="18" charset="2"/>
              </a:rPr>
              <a:t>=-0.05</a:t>
            </a:r>
            <a:endParaRPr lang="en-US" altLang="ja-JP" sz="2800">
              <a:solidFill>
                <a:schemeClr val="bg1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7034213" cy="5492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000"/>
              <a:t>Flat, </a:t>
            </a:r>
            <a:r>
              <a:rPr lang="en-US" altLang="ja-JP" sz="3000">
                <a:sym typeface="Symbol" pitchFamily="18" charset="2"/>
              </a:rPr>
              <a:t></a:t>
            </a:r>
            <a:r>
              <a:rPr lang="en-US" altLang="ja-JP" sz="3000" baseline="-25000">
                <a:sym typeface="Symbol" pitchFamily="18" charset="2"/>
              </a:rPr>
              <a:t>M</a:t>
            </a:r>
            <a:r>
              <a:rPr lang="en-US" altLang="ja-JP" sz="3000">
                <a:sym typeface="Symbol" pitchFamily="18" charset="2"/>
              </a:rPr>
              <a:t>=0.3, h=0.65, </a:t>
            </a:r>
            <a:r>
              <a:rPr lang="en-US" altLang="ja-JP" sz="3000" baseline="-25000">
                <a:sym typeface="Symbol" pitchFamily="18" charset="2"/>
              </a:rPr>
              <a:t>B</a:t>
            </a:r>
            <a:r>
              <a:rPr lang="en-US" altLang="ja-JP" sz="3000">
                <a:sym typeface="Symbol" pitchFamily="18" charset="2"/>
              </a:rPr>
              <a:t>h</a:t>
            </a:r>
            <a:r>
              <a:rPr lang="en-US" altLang="ja-JP" sz="3000" baseline="30000">
                <a:sym typeface="Symbol" pitchFamily="18" charset="2"/>
              </a:rPr>
              <a:t>2</a:t>
            </a:r>
            <a:r>
              <a:rPr lang="en-US" altLang="ja-JP" sz="3000">
                <a:sym typeface="Symbol" pitchFamily="18" charset="2"/>
              </a:rPr>
              <a:t>=0.019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33600" y="8382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/>
              <a:t>Ionization fraction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8839200" y="2895600"/>
            <a:ext cx="6096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/>
          </p:cNvGraphicFramePr>
          <p:nvPr/>
        </p:nvGraphicFramePr>
        <p:xfrm>
          <a:off x="0" y="-4711700"/>
          <a:ext cx="18429288" cy="9423400"/>
        </p:xfrm>
        <a:graphic>
          <a:graphicData uri="http://schemas.openxmlformats.org/presentationml/2006/ole">
            <p:oleObj spid="_x0000_s23554" name="Artwork" r:id="rId3" imgW="7104762" imgH="6657143" progId="">
              <p:embed/>
            </p:oleObj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4413250" cy="4333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/>
              <a:t>Temperature Fluctuation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8382000" cy="971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 sz="3600">
                <a:solidFill>
                  <a:schemeClr val="hlink"/>
                </a:solidFill>
              </a:rPr>
              <a:t>Peaks shift to smaller </a:t>
            </a:r>
            <a:r>
              <a:rPr lang="en-US" altLang="ja-JP" sz="3600" i="1">
                <a:solidFill>
                  <a:schemeClr val="hlink"/>
                </a:solidFill>
              </a:rPr>
              <a:t>l </a:t>
            </a:r>
            <a:r>
              <a:rPr lang="en-US" altLang="ja-JP" sz="3600">
                <a:solidFill>
                  <a:schemeClr val="hlink"/>
                </a:solidFill>
              </a:rPr>
              <a:t>for smaller </a:t>
            </a:r>
            <a:r>
              <a:rPr lang="en-US" altLang="ja-JP" sz="3600">
                <a:solidFill>
                  <a:schemeClr val="hlink"/>
                </a:solidFill>
                <a:sym typeface="Symbol" pitchFamily="18" charset="2"/>
              </a:rPr>
              <a:t></a:t>
            </a:r>
          </a:p>
          <a:p>
            <a:pPr algn="dist" eaLnBrk="0" hangingPunct="0">
              <a:lnSpc>
                <a:spcPct val="10000"/>
              </a:lnSpc>
              <a:spcBef>
                <a:spcPct val="50000"/>
              </a:spcBef>
            </a:pPr>
            <a:r>
              <a:rPr lang="en-US" altLang="ja-JP">
                <a:solidFill>
                  <a:schemeClr val="hlink"/>
                </a:solidFill>
                <a:sym typeface="Symbol" pitchFamily="18" charset="2"/>
              </a:rPr>
              <a:t>since the Universe was larger at recombination</a:t>
            </a:r>
            <a:r>
              <a:rPr lang="en-US" altLang="ja-JP" sz="36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ja-JP" sz="3600">
                <a:solidFill>
                  <a:schemeClr val="hlink"/>
                </a:solidFill>
              </a:rPr>
              <a:t> </a:t>
            </a:r>
            <a:endParaRPr lang="en-US" altLang="ja-JP" sz="3600" i="1">
              <a:solidFill>
                <a:schemeClr val="hlink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57600" y="914400"/>
            <a:ext cx="1617663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chemeClr val="bg1"/>
                </a:solidFill>
                <a:sym typeface="Symbol" pitchFamily="18" charset="2"/>
              </a:rPr>
              <a:t>=0.05</a:t>
            </a:r>
            <a:endParaRPr lang="en-US" altLang="ja-JP" sz="2800">
              <a:solidFill>
                <a:schemeClr val="bg1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819400" y="2438400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chemeClr val="bg1"/>
                </a:solidFill>
                <a:sym typeface="Symbol" pitchFamily="18" charset="2"/>
              </a:rPr>
              <a:t>=-0.05</a:t>
            </a:r>
            <a:endParaRPr lang="en-US" altLang="ja-JP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13720" y="3136613"/>
            <a:ext cx="3116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2" action="ppaction://hlinkfile" tooltip="Click to view the MathML source"/>
              </a:rPr>
              <a:t>-0.039&lt;</a:t>
            </a:r>
            <a:r>
              <a:rPr lang="el-GR" i="1" dirty="0">
                <a:hlinkClick r:id="rId2" action="ppaction://hlinkfile" tooltip="Click to view the MathML source"/>
              </a:rPr>
              <a:t>Δ</a:t>
            </a:r>
            <a:r>
              <a:rPr lang="el-GR" i="1" baseline="-25000" dirty="0">
                <a:hlinkClick r:id="rId2" action="ppaction://hlinkfile" tooltip="Click to view the MathML source"/>
              </a:rPr>
              <a:t>α</a:t>
            </a:r>
            <a:r>
              <a:rPr lang="el-GR" dirty="0">
                <a:hlinkClick r:id="rId2" action="ppaction://hlinkfile" tooltip="Click to view the MathML source"/>
              </a:rPr>
              <a:t>&lt;0.010,</a:t>
            </a:r>
            <a:endParaRPr lang="ja-JP" altLang="en-US" dirty="0"/>
          </a:p>
        </p:txBody>
      </p:sp>
      <p:pic>
        <p:nvPicPr>
          <p:cNvPr id="238594" name="Picture 2" descr="Click to view the MathML sour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71942"/>
            <a:ext cx="4872824" cy="42862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3500430" y="1142984"/>
            <a:ext cx="3667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P. </a:t>
            </a:r>
            <a:r>
              <a:rPr lang="en-US" b="1" dirty="0" err="1" smtClean="0"/>
              <a:t>Stefanescu</a:t>
            </a:r>
            <a:r>
              <a:rPr lang="en-US" b="1" dirty="0" smtClean="0"/>
              <a:t> (2007)</a:t>
            </a:r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7938"/>
            <a:ext cx="6010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Varying </a:t>
            </a:r>
            <a:r>
              <a:rPr lang="en-US" altLang="ja-JP" b="1" i="1" u="sng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 </a:t>
            </a:r>
            <a:r>
              <a:rPr lang="en-US" altLang="ja-JP" b="1" u="sng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and CMB anisotropies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ja-JP" dirty="0">
                <a:solidFill>
                  <a:srgbClr val="FF9966"/>
                </a:solidFill>
              </a:rPr>
              <a:t> </a:t>
            </a:r>
            <a:r>
              <a:rPr lang="en-US" altLang="ja-JP" dirty="0" err="1">
                <a:solidFill>
                  <a:srgbClr val="FF9966"/>
                </a:solidFill>
              </a:rPr>
              <a:t>Brans-Dicke</a:t>
            </a:r>
            <a:r>
              <a:rPr lang="en-US" altLang="ja-JP" dirty="0">
                <a:solidFill>
                  <a:srgbClr val="FF9966"/>
                </a:solidFill>
              </a:rPr>
              <a:t> / Scalar-Tensor Theory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altLang="ja-JP" b="1" i="1" dirty="0"/>
              <a:t>G </a:t>
            </a:r>
            <a:r>
              <a:rPr lang="en-US" altLang="ja-JP" b="1" i="1" dirty="0">
                <a:sym typeface="Symbol" pitchFamily="18" charset="2"/>
              </a:rPr>
              <a:t> </a:t>
            </a:r>
            <a:r>
              <a:rPr lang="en-US" altLang="ja-JP" b="1" dirty="0"/>
              <a:t>1/</a:t>
            </a:r>
            <a:r>
              <a:rPr lang="en-US" altLang="ja-JP" b="1" i="1" dirty="0">
                <a:sym typeface="Symbol" pitchFamily="18" charset="2"/>
              </a:rPr>
              <a:t></a:t>
            </a:r>
            <a:r>
              <a:rPr lang="en-US" altLang="ja-JP" dirty="0">
                <a:solidFill>
                  <a:srgbClr val="FF9966"/>
                </a:solidFill>
                <a:sym typeface="Symbol" pitchFamily="18" charset="2"/>
              </a:rPr>
              <a:t> (scalar filed)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altLang="ja-JP" dirty="0">
                <a:solidFill>
                  <a:srgbClr val="FF9966"/>
                </a:solidFill>
                <a:sym typeface="Symbol" pitchFamily="18" charset="2"/>
              </a:rPr>
              <a:t>	: </a:t>
            </a:r>
            <a:r>
              <a:rPr lang="en-US" altLang="ja-JP" b="1" i="1" dirty="0">
                <a:sym typeface="Symbol" pitchFamily="18" charset="2"/>
              </a:rPr>
              <a:t>G </a:t>
            </a:r>
            <a:r>
              <a:rPr lang="en-US" altLang="ja-JP" dirty="0">
                <a:solidFill>
                  <a:srgbClr val="FF9966"/>
                </a:solidFill>
                <a:sym typeface="Symbol" pitchFamily="18" charset="2"/>
              </a:rPr>
              <a:t>may be smaller in the early epoch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endParaRPr lang="en-US" altLang="ja-JP" dirty="0">
              <a:solidFill>
                <a:srgbClr val="FF9966"/>
              </a:solidFill>
              <a:sym typeface="Symbol" pitchFamily="18" charset="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4800600"/>
            <a:ext cx="7696200" cy="1117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BUT, it’s not necessarily the case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in the early universe</a:t>
            </a:r>
            <a:r>
              <a:rPr lang="en-US" altLang="ja-JP" b="1">
                <a:sym typeface="Symbol" pitchFamily="18" charset="2"/>
              </a:rPr>
              <a:t> 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" y="3200400"/>
            <a:ext cx="899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 Stringent Constraint from Solar-system</a:t>
            </a:r>
          </a:p>
          <a:p>
            <a:pPr lvl="4" eaLnBrk="0" hangingPunct="0">
              <a:spcBef>
                <a:spcPct val="50000"/>
              </a:spcBef>
            </a:pPr>
            <a:r>
              <a:rPr lang="en-US" altLang="ja-JP">
                <a:solidFill>
                  <a:srgbClr val="FF9966"/>
                </a:solidFill>
                <a:sym typeface="Symbol" pitchFamily="18" charset="2"/>
              </a:rPr>
              <a:t>: must be very close to General Relativity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-44450"/>
          <a:ext cx="9144000" cy="6902450"/>
        </p:xfrm>
        <a:graphic>
          <a:graphicData uri="http://schemas.openxmlformats.org/presentationml/2006/ole">
            <p:oleObj spid="_x0000_s25602" name="Artwork" r:id="rId3" imgW="6904762" imgH="5390476" progId="">
              <p:embed/>
            </p:oleObj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altLang="ja-JP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ja-JP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b="1">
                <a:solidFill>
                  <a:srgbClr val="FF9966"/>
                </a:solidFill>
              </a:rPr>
              <a:t>If G was larger in the early universe,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ja-JP" b="1">
                <a:solidFill>
                  <a:srgbClr val="FF9966"/>
                </a:solidFill>
              </a:rPr>
              <a:t>the horizon scale became smaller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ja-JP" b="1"/>
              <a:t>	c/H = c</a:t>
            </a:r>
            <a:r>
              <a:rPr lang="en-US" altLang="ja-JP" b="1">
                <a:sym typeface="Symbol" pitchFamily="18" charset="2"/>
              </a:rPr>
              <a:t>(3/8G)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44958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Peaks shift to larger </a:t>
            </a:r>
            <a:r>
              <a:rPr lang="en-US" altLang="ja-JP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4" name="Object 1024"/>
          <p:cNvGraphicFramePr>
            <a:graphicFrameLocks noChangeAspect="1"/>
          </p:cNvGraphicFramePr>
          <p:nvPr/>
        </p:nvGraphicFramePr>
        <p:xfrm>
          <a:off x="71406" y="60349"/>
          <a:ext cx="8974138" cy="6726237"/>
        </p:xfrm>
        <a:graphic>
          <a:graphicData uri="http://schemas.openxmlformats.org/presentationml/2006/ole">
            <p:oleObj spid="_x0000_s236546" name="Artwork" r:id="rId3" imgW="8973803" imgH="6725589" progId="">
              <p:embed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5325" y="6278563"/>
            <a:ext cx="119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86400" y="6278563"/>
            <a:ext cx="119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1°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53225" y="6278563"/>
            <a:ext cx="119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10min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828800" y="3581400"/>
            <a:ext cx="2181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51075" y="2971800"/>
            <a:ext cx="1406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COBE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66825" y="6278563"/>
            <a:ext cx="140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CC0000"/>
                </a:solidFill>
              </a:rPr>
              <a:t>Large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948613" y="6278563"/>
            <a:ext cx="1195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CC0000"/>
                </a:solidFill>
              </a:rPr>
              <a:t>Small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828800" y="4648200"/>
            <a:ext cx="2597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/>
            <a:r>
              <a:rPr lang="en-US" altLang="ja-JP" sz="2400">
                <a:solidFill>
                  <a:srgbClr val="FF0000"/>
                </a:solidFill>
              </a:rPr>
              <a:t>Gravitaional Redshift</a:t>
            </a:r>
          </a:p>
          <a:p>
            <a:pPr fontAlgn="t"/>
            <a:r>
              <a:rPr lang="en-US" altLang="ja-JP" sz="2400">
                <a:solidFill>
                  <a:srgbClr val="FF0000"/>
                </a:solidFill>
              </a:rPr>
              <a:t> (Sachs-Wolfe)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029200" y="1981200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</a:rPr>
              <a:t>Acoustic Oscillations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162800" y="4876800"/>
            <a:ext cx="162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</a:rPr>
              <a:t>Diffusion damping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6400" y="3200400"/>
            <a:ext cx="2209800" cy="609600"/>
            <a:chOff x="1056" y="2016"/>
            <a:chExt cx="1392" cy="384"/>
          </a:xfrm>
        </p:grpSpPr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056" y="2400"/>
              <a:ext cx="1392" cy="0"/>
            </a:xfrm>
            <a:prstGeom prst="line">
              <a:avLst/>
            </a:prstGeom>
            <a:noFill/>
            <a:ln w="15875">
              <a:solidFill>
                <a:srgbClr val="0000CC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248" y="2016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chemeClr val="bg1"/>
                  </a:solidFill>
                </a:rPr>
                <a:t>COBE</a:t>
              </a:r>
            </a:p>
          </p:txBody>
        </p:sp>
      </p:grpSp>
      <p:cxnSp>
        <p:nvCxnSpPr>
          <p:cNvPr id="22" name="直線矢印コネクタ 21"/>
          <p:cNvCxnSpPr/>
          <p:nvPr/>
        </p:nvCxnSpPr>
        <p:spPr bwMode="auto">
          <a:xfrm>
            <a:off x="1785918" y="1857364"/>
            <a:ext cx="578647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5857884" y="1214422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rgbClr val="0070C0"/>
                </a:solidFill>
              </a:rPr>
              <a:t>WMAP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utoUpdateAnimBg="0"/>
      <p:bldP spid="13323" grpId="0" autoUpdateAnimBg="0"/>
      <p:bldP spid="1332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-161925"/>
          <a:ext cx="9144000" cy="7019925"/>
        </p:xfrm>
        <a:graphic>
          <a:graphicData uri="http://schemas.openxmlformats.org/presentationml/2006/ole">
            <p:oleObj spid="_x0000_s27650" name="Artwork" r:id="rId3" imgW="7411485" imgH="5095238" progId="">
              <p:embed/>
            </p:oleObj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6278563"/>
            <a:ext cx="3446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Nagata, Chiba, N.S.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324600" y="609600"/>
            <a:ext cx="914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43600" y="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larger 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334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have hope to determine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cosmological parameters together with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values of fundamental quantities,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i.e., </a:t>
            </a:r>
            <a:r>
              <a:rPr lang="en-US" altLang="ja-JP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, </a:t>
            </a:r>
            <a:r>
              <a:rPr lang="en-US" altLang="ja-JP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</a:t>
            </a:r>
            <a:r>
              <a:rPr lang="en-US" altLang="ja-JP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at the recombination epoch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by measuring CMB anisotropies</a:t>
            </a:r>
            <a:r>
              <a:rPr lang="en-US" altLang="ja-JP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39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281738"/>
            <a:ext cx="504825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control CMB Anisotropies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Sound Velocity at Recombination</a:t>
            </a:r>
          </a:p>
          <a:p>
            <a:pPr lvl="1"/>
            <a:r>
              <a:rPr lang="en-US" altLang="ja-JP" dirty="0" smtClean="0"/>
              <a:t>Baryon Density:  </a:t>
            </a:r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B</a:t>
            </a:r>
            <a:r>
              <a:rPr lang="en-US" altLang="ja-JP" dirty="0" smtClean="0">
                <a:sym typeface="Symbol"/>
              </a:rPr>
              <a:t>h</a:t>
            </a:r>
            <a:r>
              <a:rPr lang="en-US" altLang="ja-JP" baseline="30000" dirty="0" smtClean="0">
                <a:sym typeface="Symbol"/>
              </a:rPr>
              <a:t>2</a:t>
            </a:r>
            <a:endParaRPr kumimoji="1" lang="en-US" altLang="ja-JP" baseline="30000" dirty="0" smtClean="0"/>
          </a:p>
          <a:p>
            <a:r>
              <a:rPr lang="en-US" altLang="ja-JP" dirty="0" smtClean="0"/>
              <a:t>Horizon Size at Recombination</a:t>
            </a:r>
          </a:p>
          <a:p>
            <a:pPr lvl="1"/>
            <a:r>
              <a:rPr lang="en-US" altLang="ja-JP" dirty="0" smtClean="0"/>
              <a:t>Matter Density: </a:t>
            </a:r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M</a:t>
            </a:r>
            <a:r>
              <a:rPr lang="en-US" altLang="ja-JP" dirty="0" smtClean="0">
                <a:sym typeface="Symbol"/>
              </a:rPr>
              <a:t>h</a:t>
            </a:r>
            <a:r>
              <a:rPr lang="en-US" altLang="ja-JP" baseline="30000" dirty="0" smtClean="0">
                <a:sym typeface="Symbol"/>
              </a:rPr>
              <a:t>2</a:t>
            </a:r>
            <a:endParaRPr lang="en-US" altLang="ja-JP" dirty="0" smtClean="0"/>
          </a:p>
          <a:p>
            <a:r>
              <a:rPr lang="en-US" altLang="ja-JP" dirty="0" err="1" smtClean="0"/>
              <a:t>Radiative</a:t>
            </a:r>
            <a:r>
              <a:rPr lang="en-US" altLang="ja-JP" dirty="0" smtClean="0"/>
              <a:t> Transfer between Recombination and Present</a:t>
            </a:r>
          </a:p>
          <a:p>
            <a:pPr lvl="1"/>
            <a:r>
              <a:rPr lang="en-US" altLang="ja-JP" dirty="0" smtClean="0"/>
              <a:t>Space Curvature: </a:t>
            </a:r>
            <a:r>
              <a:rPr lang="en-US" altLang="ja-JP" dirty="0" smtClean="0">
                <a:sym typeface="Symbol"/>
              </a:rPr>
              <a:t></a:t>
            </a:r>
            <a:r>
              <a:rPr lang="en-US" altLang="ja-JP" baseline="-25000" dirty="0" smtClean="0">
                <a:sym typeface="Symbol"/>
              </a:rPr>
              <a:t>K</a:t>
            </a:r>
            <a:endParaRPr lang="en-US" altLang="ja-JP" dirty="0" smtClean="0"/>
          </a:p>
          <a:p>
            <a:r>
              <a:rPr lang="en-US" altLang="ja-JP" dirty="0" smtClean="0"/>
              <a:t>Initial Condition of Fluctuations</a:t>
            </a:r>
          </a:p>
          <a:p>
            <a:pPr lvl="1"/>
            <a:r>
              <a:rPr kumimoji="1" lang="en-US" altLang="ja-JP" dirty="0" smtClean="0"/>
              <a:t>If Power law, its index n (P(k)</a:t>
            </a:r>
            <a:r>
              <a:rPr kumimoji="1" lang="en-US" altLang="ja-JP" dirty="0" smtClean="0">
                <a:sym typeface="Symbol"/>
              </a:rPr>
              <a:t>k</a:t>
            </a:r>
            <a:r>
              <a:rPr kumimoji="1" lang="en-US" altLang="ja-JP" baseline="30000" dirty="0" smtClean="0">
                <a:sym typeface="Symbol"/>
              </a:rPr>
              <a:t>n</a:t>
            </a:r>
            <a:r>
              <a:rPr kumimoji="1" lang="en-US" altLang="ja-JP" dirty="0" smtClean="0">
                <a:sym typeface="Symbol"/>
              </a:rPr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48" name="Object 1024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7314" name="Artwork" r:id="rId3" imgW="8973803" imgH="6725589" progId="">
              <p:embed/>
            </p:oleObj>
          </a:graphicData>
        </a:graphic>
      </p:graphicFrame>
      <p:graphicFrame>
        <p:nvGraphicFramePr>
          <p:cNvPr id="258049" name="Object 1025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7315" name="Artwork" r:id="rId4" imgW="8973803" imgH="6725589" progId="">
              <p:embed/>
            </p:oleObj>
          </a:graphicData>
        </a:graphic>
      </p:graphicFrame>
      <p:graphicFrame>
        <p:nvGraphicFramePr>
          <p:cNvPr id="258050" name="Object 1026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7316" name="Artwork" r:id="rId5" imgW="8973803" imgH="6725589" progId="">
              <p:embed/>
            </p:oleObj>
          </a:graphicData>
        </a:graphic>
      </p:graphicFrame>
      <p:graphicFrame>
        <p:nvGraphicFramePr>
          <p:cNvPr id="258051" name="Object 1027"/>
          <p:cNvGraphicFramePr>
            <a:graphicFrameLocks noChangeAspect="1"/>
          </p:cNvGraphicFramePr>
          <p:nvPr/>
        </p:nvGraphicFramePr>
        <p:xfrm>
          <a:off x="85725" y="65088"/>
          <a:ext cx="8974138" cy="6726237"/>
        </p:xfrm>
        <a:graphic>
          <a:graphicData uri="http://schemas.openxmlformats.org/presentationml/2006/ole">
            <p:oleObj spid="_x0000_s397317" name="Artwork" r:id="rId6" imgW="8973803" imgH="6725589" progId="">
              <p:embed/>
            </p:oleObj>
          </a:graphicData>
        </a:graphic>
      </p:graphicFrame>
      <p:sp>
        <p:nvSpPr>
          <p:cNvPr id="153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21725" y="6324600"/>
            <a:ext cx="422275" cy="533400"/>
          </a:xfrm>
          <a:prstGeom prst="actionButtonBackPrevious">
            <a:avLst/>
          </a:prstGeom>
          <a:solidFill>
            <a:srgbClr val="FBFEB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6084888" y="1557338"/>
            <a:ext cx="503237" cy="2951162"/>
          </a:xfrm>
          <a:prstGeom prst="line">
            <a:avLst/>
          </a:prstGeom>
          <a:noFill/>
          <a:ln w="47625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948488" y="1125538"/>
            <a:ext cx="172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</a:t>
            </a:r>
            <a:r>
              <a:rPr lang="en-US" altLang="ja-JP" b="1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US" altLang="ja-JP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</a:t>
            </a:r>
            <a:r>
              <a:rPr lang="en-US" altLang="ja-JP" b="1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endParaRPr lang="en-US" altLang="ja-JP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724525" y="1125538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small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651500" y="44370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large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492500" y="692150"/>
            <a:ext cx="14287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348038" y="5492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chemeClr val="bg2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/>
      <p:bldP spid="15370" grpId="0"/>
      <p:bldP spid="15371" grpId="0"/>
    </p:bldLst>
  </p:timing>
</p:sld>
</file>

<file path=ppt/theme/theme1.xml><?xml version="1.0" encoding="utf-8"?>
<a:theme xmlns:a="http://schemas.openxmlformats.org/drawingml/2006/main" name="defaul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ユーザー定義 1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8010</TotalTime>
  <Words>1700</Words>
  <Application>Microsoft PowerPoint</Application>
  <PresentationFormat>画面に合わせる (4:3)</PresentationFormat>
  <Paragraphs>374</Paragraphs>
  <Slides>73</Slides>
  <Notes>2</Notes>
  <HiddenSlides>21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73</vt:i4>
      </vt:variant>
    </vt:vector>
  </HeadingPairs>
  <TitlesOfParts>
    <vt:vector size="76" baseType="lpstr">
      <vt:lpstr>default</vt:lpstr>
      <vt:lpstr>Artwork</vt:lpstr>
      <vt:lpstr>数式</vt:lpstr>
      <vt:lpstr>Anisotropies of Cosmic Microwave Background and Its Polarization </vt:lpstr>
      <vt:lpstr>Cosmic Microwave Background</vt:lpstr>
      <vt:lpstr>スライド 3</vt:lpstr>
      <vt:lpstr>Temperature Fluctuations of Cosmic Microwave Background</vt:lpstr>
      <vt:lpstr>スライド 5</vt:lpstr>
      <vt:lpstr>Physical Processes to Induce CMB Fluctuations</vt:lpstr>
      <vt:lpstr>スライド 7</vt:lpstr>
      <vt:lpstr>What control CMB Anisotropies</vt:lpstr>
      <vt:lpstr>スライド 9</vt:lpstr>
      <vt:lpstr>スライド 10</vt:lpstr>
      <vt:lpstr>スライド 11</vt:lpstr>
      <vt:lpstr>スライド 12</vt:lpstr>
      <vt:lpstr>Observations</vt:lpstr>
      <vt:lpstr>スライド 14</vt:lpstr>
      <vt:lpstr>スライド 15</vt:lpstr>
      <vt:lpstr>スライド 16</vt:lpstr>
      <vt:lpstr>Measurements of Cosmological Parameters by WMAP</vt:lpstr>
      <vt:lpstr>Finally Cosmologists Have the “Standard Model!”</vt:lpstr>
      <vt:lpstr>Dark Energy</vt:lpstr>
      <vt:lpstr>Dark Energy</vt:lpstr>
      <vt:lpstr>スライド 21</vt:lpstr>
      <vt:lpstr>スライド 22</vt:lpstr>
      <vt:lpstr>スライド 23</vt:lpstr>
      <vt:lpstr>What else can we learn about fundamental physics from WMAP or future Experiments?</vt:lpstr>
      <vt:lpstr>Constraints on Neutrino Properties</vt:lpstr>
      <vt:lpstr>スライド 26</vt:lpstr>
      <vt:lpstr>スライド 27</vt:lpstr>
      <vt:lpstr>スライド 28</vt:lpstr>
      <vt:lpstr>スライド 29</vt:lpstr>
      <vt:lpstr>スライド 30</vt:lpstr>
      <vt:lpstr>Constraints on m and Neff</vt:lpstr>
      <vt:lpstr>Constraints on Fundamental Physical Constants</vt:lpstr>
      <vt:lpstr>スライド 33</vt:lpstr>
      <vt:lpstr>Polarization</vt:lpstr>
      <vt:lpstr>スライド 35</vt:lpstr>
      <vt:lpstr>スライド 36</vt:lpstr>
      <vt:lpstr>スライド 37</vt:lpstr>
      <vt:lpstr>Two Independent Modes</vt:lpstr>
      <vt:lpstr>スライド 39</vt:lpstr>
      <vt:lpstr>スライド 40</vt:lpstr>
      <vt:lpstr>スライド 41</vt:lpstr>
      <vt:lpstr>スライド 42</vt:lpstr>
      <vt:lpstr>スライド 43</vt:lpstr>
      <vt:lpstr>We can Prove Inflation from B-mode Polarization</vt:lpstr>
      <vt:lpstr>Observations</vt:lpstr>
      <vt:lpstr>スライド 46</vt:lpstr>
      <vt:lpstr>スライド 47</vt:lpstr>
      <vt:lpstr>スライド 48</vt:lpstr>
      <vt:lpstr>Ongoing, Forthcoming Experiments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</vt:vector>
  </TitlesOfParts>
  <Company>国立天文台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Microwave Background Anisotropies:</dc:title>
  <dc:creator>naoshi</dc:creator>
  <cp:lastModifiedBy>naoshi</cp:lastModifiedBy>
  <cp:revision>189</cp:revision>
  <dcterms:created xsi:type="dcterms:W3CDTF">2002-05-01T11:42:54Z</dcterms:created>
  <dcterms:modified xsi:type="dcterms:W3CDTF">2007-09-11T03:18:55Z</dcterms:modified>
</cp:coreProperties>
</file>