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72" r:id="rId3"/>
    <p:sldId id="463" r:id="rId4"/>
    <p:sldId id="473" r:id="rId5"/>
    <p:sldId id="443" r:id="rId6"/>
    <p:sldId id="346" r:id="rId7"/>
    <p:sldId id="313" r:id="rId8"/>
    <p:sldId id="275" r:id="rId9"/>
    <p:sldId id="469" r:id="rId10"/>
    <p:sldId id="468" r:id="rId11"/>
    <p:sldId id="279" r:id="rId12"/>
    <p:sldId id="456" r:id="rId13"/>
    <p:sldId id="457" r:id="rId14"/>
    <p:sldId id="466" r:id="rId15"/>
    <p:sldId id="475" r:id="rId16"/>
    <p:sldId id="458" r:id="rId17"/>
    <p:sldId id="460" r:id="rId18"/>
    <p:sldId id="323" r:id="rId19"/>
    <p:sldId id="360" r:id="rId20"/>
    <p:sldId id="395" r:id="rId21"/>
    <p:sldId id="367" r:id="rId22"/>
    <p:sldId id="365" r:id="rId23"/>
    <p:sldId id="304" r:id="rId24"/>
    <p:sldId id="363" r:id="rId25"/>
    <p:sldId id="474" r:id="rId26"/>
    <p:sldId id="357" r:id="rId27"/>
  </p:sldIdLst>
  <p:sldSz cx="9144000" cy="6858000" type="screen4x3"/>
  <p:notesSz cx="6805613" cy="9939338"/>
  <p:custDataLst>
    <p:tags r:id="rId30"/>
  </p:custData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CCFF99"/>
    <a:srgbClr val="FFCC66"/>
    <a:srgbClr val="FF9933"/>
    <a:srgbClr val="FF3300"/>
    <a:srgbClr val="FFFF99"/>
    <a:srgbClr val="00FFCC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08" autoAdjust="0"/>
    <p:restoredTop sz="92885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413AF5E2-F3B2-4886-B707-ABB18A2A179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EB46379A-A526-46A5-A4A4-C480D9F016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Lucida Sans Unicode" pitchFamily="34" charset="0"/>
        <a:ea typeface="メイリオ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39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15F34-9DB5-4C77-8163-4E9825E7FBD1}" type="slidenum">
              <a:rPr lang="en-US" altLang="ja-JP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50D0ED-AC87-40E2-A119-B4D2C84D3F74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ja-JP" altLang="en-US" smtClean="0"/>
              <a:t>閉じた領域が膨張から収縮に転じるときの最大半径</a:t>
            </a:r>
            <a:r>
              <a:rPr lang="en-US" altLang="ja-JP" smtClean="0"/>
              <a:t>&gt;Jeans</a:t>
            </a:r>
            <a:r>
              <a:rPr lang="ja-JP" altLang="en-US" smtClean="0"/>
              <a:t>長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962BA-E938-4544-BD80-78B1865782C9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F7E55-BA38-4028-B0A8-ECCE4FAE76E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F1596-268F-4CFD-9AF4-7EF490FA8D5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3D7DA-ABE8-4DC2-8418-506B67FE45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7F851-7118-4201-B390-55FBFFCFD7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0" y="1143000"/>
            <a:ext cx="4495800" cy="4983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983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44C97-8F07-4FD2-AD60-F32617C84B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AD2EA-BD34-4DB1-9694-6627142E3F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E78D-78A6-4FC1-8099-AF0C76FE96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D163-3622-495D-B0C9-F975124DA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19F79-B03D-4F3F-95B7-A3B910C969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7148-8A1C-4F5F-AF2E-F383D7C559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C5CB0-B6AA-4077-BEB8-52CE30981B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1C9A7-5791-4A6C-A6DD-A2C3157D66C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0F28-BD8C-47E8-9849-A7D4694639B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smtClean="0"/>
            </a:lvl1pPr>
          </a:lstStyle>
          <a:p>
            <a:pPr>
              <a:defRPr/>
            </a:pPr>
            <a:fld id="{B1C19649-BBBA-46F0-AF0F-5B821FB2D4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Lucida Sans Unicode" pitchFamily="34" charset="0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Century Gothic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entury Gothic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entury Gothic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Century Gothic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tags" Target="../tags/tag17.xml"/><Relationship Id="rId7" Type="http://schemas.openxmlformats.org/officeDocument/2006/relationships/image" Target="../media/image19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3.png"/><Relationship Id="rId5" Type="http://schemas.openxmlformats.org/officeDocument/2006/relationships/tags" Target="../tags/tag19.xml"/><Relationship Id="rId10" Type="http://schemas.openxmlformats.org/officeDocument/2006/relationships/image" Target="../media/image22.png"/><Relationship Id="rId4" Type="http://schemas.openxmlformats.org/officeDocument/2006/relationships/tags" Target="../tags/tag18.xml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image" Target="../media/image39.png"/><Relationship Id="rId5" Type="http://schemas.openxmlformats.org/officeDocument/2006/relationships/image" Target="../media/image3.emf"/><Relationship Id="rId4" Type="http://schemas.openxmlformats.org/officeDocument/2006/relationships/image" Target="../media/image3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9.png"/><Relationship Id="rId5" Type="http://schemas.openxmlformats.org/officeDocument/2006/relationships/tags" Target="../tags/tag6.xml"/><Relationship Id="rId10" Type="http://schemas.openxmlformats.org/officeDocument/2006/relationships/image" Target="../media/image8.png"/><Relationship Id="rId4" Type="http://schemas.openxmlformats.org/officeDocument/2006/relationships/tags" Target="../tags/tag5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11.xml"/><Relationship Id="rId7" Type="http://schemas.openxmlformats.org/officeDocument/2006/relationships/image" Target="../media/image12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5.png"/><Relationship Id="rId4" Type="http://schemas.openxmlformats.org/officeDocument/2006/relationships/tags" Target="../tags/tag12.xml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3200400"/>
          </a:xfrm>
        </p:spPr>
        <p:txBody>
          <a:bodyPr/>
          <a:lstStyle/>
          <a:p>
            <a:pPr eaLnBrk="1" hangingPunct="1"/>
            <a:r>
              <a:rPr lang="en-US" altLang="ja-JP" sz="2400" dirty="0" smtClean="0"/>
              <a:t>TAUP Conference @ Sendai</a:t>
            </a:r>
            <a:br>
              <a:rPr lang="en-US" altLang="ja-JP" sz="2400" dirty="0" smtClean="0"/>
            </a:br>
            <a:r>
              <a:rPr lang="en-US" altLang="ja-JP" sz="2400" dirty="0" smtClean="0"/>
              <a:t>Sep 11 2007</a:t>
            </a:r>
            <a:br>
              <a:rPr lang="en-US" altLang="ja-JP" sz="2400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4000" b="1" dirty="0" smtClean="0">
                <a:latin typeface="Arial Black" pitchFamily="34" charset="0"/>
                <a:cs typeface="Times New Roman" pitchFamily="18" charset="0"/>
              </a:rPr>
              <a:t>Cosmic rays emitted by PBHs</a:t>
            </a:r>
            <a:br>
              <a:rPr lang="en-US" sz="4000" b="1" dirty="0" smtClean="0">
                <a:latin typeface="Arial Black" pitchFamily="34" charset="0"/>
                <a:cs typeface="Times New Roman" pitchFamily="18" charset="0"/>
              </a:rPr>
            </a:br>
            <a:r>
              <a:rPr lang="en-US" sz="4000" b="1" dirty="0" smtClean="0">
                <a:latin typeface="Arial Black" pitchFamily="34" charset="0"/>
                <a:cs typeface="Times New Roman" pitchFamily="18" charset="0"/>
              </a:rPr>
              <a:t>in a 5D RS </a:t>
            </a:r>
            <a:r>
              <a:rPr lang="en-US" sz="4000" b="1" dirty="0" err="1" smtClean="0">
                <a:latin typeface="Arial Black" pitchFamily="34" charset="0"/>
                <a:cs typeface="Times New Roman" pitchFamily="18" charset="0"/>
              </a:rPr>
              <a:t>braneworld</a:t>
            </a:r>
            <a:endParaRPr lang="ja-JP" altLang="en-US" sz="4000" b="1" dirty="0" smtClean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2362200"/>
          </a:xfrm>
        </p:spPr>
        <p:txBody>
          <a:bodyPr anchor="ctr" anchorCtr="0"/>
          <a:lstStyle/>
          <a:p>
            <a:pPr eaLnBrk="1" hangingPunct="1"/>
            <a:r>
              <a:rPr lang="en-US" altLang="ja-JP" b="1" dirty="0" err="1" smtClean="0"/>
              <a:t>Yuuiti</a:t>
            </a:r>
            <a:r>
              <a:rPr lang="en-US" altLang="ja-JP" b="1" dirty="0" smtClean="0"/>
              <a:t> </a:t>
            </a:r>
            <a:r>
              <a:rPr lang="en-US" altLang="ja-JP" b="1" dirty="0" err="1" smtClean="0"/>
              <a:t>Sendouda</a:t>
            </a:r>
            <a:endParaRPr lang="en-US" altLang="ja-JP" b="1" dirty="0" smtClean="0"/>
          </a:p>
          <a:p>
            <a:pPr eaLnBrk="1" hangingPunct="1"/>
            <a:r>
              <a:rPr lang="en-US" altLang="ja-JP" sz="2800" dirty="0" smtClean="0"/>
              <a:t>(Yukawa Inst., Kyoto)</a:t>
            </a:r>
          </a:p>
          <a:p>
            <a:r>
              <a:rPr lang="en-US" altLang="ja-JP" sz="2000" dirty="0" smtClean="0"/>
              <a:t>with</a:t>
            </a:r>
          </a:p>
          <a:p>
            <a:r>
              <a:rPr lang="en-US" altLang="ja-JP" sz="2400" b="1" dirty="0" smtClean="0"/>
              <a:t>S. </a:t>
            </a:r>
            <a:r>
              <a:rPr lang="en-US" altLang="ja-JP" sz="2400" b="1" dirty="0" err="1" smtClean="0"/>
              <a:t>Nagataki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(YITP), </a:t>
            </a:r>
            <a:r>
              <a:rPr lang="en-US" altLang="ja-JP" sz="2400" b="1" dirty="0" smtClean="0"/>
              <a:t>K. </a:t>
            </a:r>
            <a:r>
              <a:rPr lang="en-US" altLang="ja-JP" sz="2400" b="1" dirty="0" err="1" smtClean="0"/>
              <a:t>Kohri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(Lancaster),</a:t>
            </a:r>
          </a:p>
          <a:p>
            <a:r>
              <a:rPr lang="en-US" altLang="ja-JP" sz="2400" b="1" dirty="0" smtClean="0"/>
              <a:t>K. Sato </a:t>
            </a:r>
            <a:r>
              <a:rPr lang="en-US" altLang="ja-JP" sz="2400" dirty="0" smtClean="0"/>
              <a:t>(Tokyo, RESCEU)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5487" y="5029200"/>
            <a:ext cx="7656513" cy="170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1" name="AutoShape 43"/>
          <p:cNvSpPr>
            <a:spLocks noChangeArrowheads="1"/>
          </p:cNvSpPr>
          <p:nvPr/>
        </p:nvSpPr>
        <p:spPr bwMode="auto">
          <a:xfrm>
            <a:off x="3773487" y="4953000"/>
            <a:ext cx="838200" cy="914400"/>
          </a:xfrm>
          <a:prstGeom prst="roundRect">
            <a:avLst>
              <a:gd name="adj" fmla="val 16667"/>
            </a:avLst>
          </a:prstGeom>
          <a:solidFill>
            <a:srgbClr val="0000FF">
              <a:alpha val="10196"/>
            </a:srgbClr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72" name="AutoShape 37"/>
          <p:cNvSpPr>
            <a:spLocks noChangeArrowheads="1"/>
          </p:cNvSpPr>
          <p:nvPr/>
        </p:nvSpPr>
        <p:spPr bwMode="auto">
          <a:xfrm>
            <a:off x="2325687" y="5867400"/>
            <a:ext cx="4572000" cy="914400"/>
          </a:xfrm>
          <a:prstGeom prst="roundRect">
            <a:avLst>
              <a:gd name="adj" fmla="val 16667"/>
            </a:avLst>
          </a:prstGeom>
          <a:solidFill>
            <a:srgbClr val="FF0000">
              <a:alpha val="10196"/>
            </a:srgbClr>
          </a:solidFill>
          <a:ln w="1905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174" name="Picture 3" descr="f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1066800"/>
            <a:ext cx="4424363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91200" y="3352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1800" b="1" i="1" dirty="0">
                <a:solidFill>
                  <a:schemeClr val="accent2"/>
                </a:solidFill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n</a:t>
            </a:r>
            <a:r>
              <a:rPr lang="en-US" altLang="ja-JP" sz="1800" b="1" dirty="0">
                <a:solidFill>
                  <a:schemeClr val="accent2"/>
                </a:solidFill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=1.60 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Primordial Mass Function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7181" name="Text Box 30"/>
          <p:cNvSpPr txBox="1">
            <a:spLocks noChangeArrowheads="1"/>
          </p:cNvSpPr>
          <p:nvPr/>
        </p:nvSpPr>
        <p:spPr bwMode="auto">
          <a:xfrm>
            <a:off x="4953000" y="5867400"/>
            <a:ext cx="1973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solidFill>
                  <a:srgbClr val="FF3300"/>
                </a:solidFill>
              </a:rPr>
              <a:t>Scale invariant</a:t>
            </a:r>
            <a:endParaRPr lang="ja-JP" altLang="en-US" dirty="0">
              <a:solidFill>
                <a:srgbClr val="FF3300"/>
              </a:solidFill>
            </a:endParaRPr>
          </a:p>
        </p:txBody>
      </p:sp>
      <p:sp>
        <p:nvSpPr>
          <p:cNvPr id="7182" name="Text Box 31"/>
          <p:cNvSpPr txBox="1">
            <a:spLocks noChangeArrowheads="1"/>
          </p:cNvSpPr>
          <p:nvPr/>
        </p:nvSpPr>
        <p:spPr bwMode="auto">
          <a:xfrm>
            <a:off x="4535487" y="5105400"/>
            <a:ext cx="782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solidFill>
                  <a:srgbClr val="0066CC"/>
                </a:solidFill>
              </a:rPr>
              <a:t>“Tilt”</a:t>
            </a:r>
            <a:endParaRPr lang="ja-JP" altLang="en-US" dirty="0">
              <a:solidFill>
                <a:srgbClr val="0066CC"/>
              </a:solidFill>
              <a:latin typeface="メイリオ" pitchFamily="50" charset="-128"/>
            </a:endParaRPr>
          </a:p>
        </p:txBody>
      </p:sp>
      <p:sp>
        <p:nvSpPr>
          <p:cNvPr id="7187" name="Line 51"/>
          <p:cNvSpPr>
            <a:spLocks noChangeShapeType="1"/>
          </p:cNvSpPr>
          <p:nvPr/>
        </p:nvSpPr>
        <p:spPr bwMode="auto">
          <a:xfrm flipH="1" flipV="1">
            <a:off x="3005138" y="1630362"/>
            <a:ext cx="1490662" cy="8143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88" name="Line 49"/>
          <p:cNvSpPr>
            <a:spLocks noChangeShapeType="1"/>
          </p:cNvSpPr>
          <p:nvPr/>
        </p:nvSpPr>
        <p:spPr bwMode="auto">
          <a:xfrm flipH="1" flipV="1">
            <a:off x="3005138" y="1420812"/>
            <a:ext cx="1495425" cy="10096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89" name="Line 50"/>
          <p:cNvSpPr>
            <a:spLocks noChangeShapeType="1"/>
          </p:cNvSpPr>
          <p:nvPr/>
        </p:nvSpPr>
        <p:spPr bwMode="auto">
          <a:xfrm flipH="1" flipV="1">
            <a:off x="4505325" y="2430462"/>
            <a:ext cx="61913" cy="7000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92" name="Line 55"/>
          <p:cNvSpPr>
            <a:spLocks noChangeShapeType="1"/>
          </p:cNvSpPr>
          <p:nvPr/>
        </p:nvSpPr>
        <p:spPr bwMode="auto">
          <a:xfrm flipH="1">
            <a:off x="6157913" y="1430337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93" name="Line 56"/>
          <p:cNvSpPr>
            <a:spLocks noChangeShapeType="1"/>
          </p:cNvSpPr>
          <p:nvPr/>
        </p:nvSpPr>
        <p:spPr bwMode="auto">
          <a:xfrm flipH="1">
            <a:off x="6157913" y="1558925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97" name="Text Box 60"/>
          <p:cNvSpPr txBox="1">
            <a:spLocks noChangeArrowheads="1"/>
          </p:cNvSpPr>
          <p:nvPr/>
        </p:nvSpPr>
        <p:spPr bwMode="auto">
          <a:xfrm>
            <a:off x="5694018" y="3581400"/>
            <a:ext cx="31261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Normalised</a:t>
            </a:r>
            <a:r>
              <a:rPr lang="en-US" altLang="ja-JP" sz="1800" dirty="0" smtClean="0"/>
              <a:t> at Ly</a:t>
            </a:r>
            <a:r>
              <a:rPr lang="en-US" altLang="ja-JP" sz="1800" dirty="0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Forest)</a:t>
            </a:r>
            <a:endParaRPr lang="en-US" altLang="ja-JP" sz="1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0" y="1143000"/>
            <a:ext cx="2470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Accretion </a:t>
            </a:r>
            <a:r>
              <a:rPr lang="en-US" altLang="ja-JP" dirty="0" smtClean="0"/>
              <a:t>leads</a:t>
            </a:r>
          </a:p>
          <a:p>
            <a:r>
              <a:rPr kumimoji="1" lang="en-US" altLang="ja-JP" dirty="0" smtClean="0"/>
              <a:t>to </a:t>
            </a:r>
            <a:r>
              <a:rPr lang="en-US" altLang="ja-JP" dirty="0" smtClean="0"/>
              <a:t>a huge increase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/>
          <p:nvPr/>
        </p:nvCxnSpPr>
        <p:spPr bwMode="auto">
          <a:xfrm rot="5400000" flipH="1" flipV="1">
            <a:off x="2367757" y="157241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4953000" y="2438400"/>
            <a:ext cx="3248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ym typeface="Symbol"/>
              </a:rPr>
              <a:t></a:t>
            </a:r>
            <a:r>
              <a:rPr kumimoji="1" lang="en-US" altLang="ja-JP" baseline="-25000" dirty="0" err="1" smtClean="0">
                <a:latin typeface="Lucida Sans Unicode"/>
                <a:sym typeface="Symbol"/>
              </a:rPr>
              <a:t>i</a:t>
            </a:r>
            <a:r>
              <a:rPr kumimoji="1" lang="en-US" altLang="ja-JP" dirty="0" smtClean="0">
                <a:latin typeface="Lucida Sans Unicode"/>
                <a:sym typeface="Symbol"/>
              </a:rPr>
              <a:t>: Initial PBH abundance</a:t>
            </a:r>
            <a:endParaRPr kumimoji="1" lang="ja-JP" altLang="en-US" dirty="0">
              <a:latin typeface="Lucida Sans Unicode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49729" y="4648200"/>
            <a:ext cx="4594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[YS </a:t>
            </a:r>
            <a:r>
              <a:rPr kumimoji="1" lang="en-US" altLang="ja-JP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 al</a:t>
            </a:r>
            <a:r>
              <a:rPr kumimoji="1" lang="en-US" altLang="ja-JP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., JCAP 0606 (2006) 003]</a:t>
            </a:r>
            <a:endParaRPr kumimoji="1" lang="ja-JP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4343400"/>
            <a:ext cx="6760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Formula to calculate from inflationary perturbation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1082675"/>
            <a:ext cx="3008313" cy="74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1846" name="Freeform 102"/>
          <p:cNvSpPr>
            <a:spLocks/>
          </p:cNvSpPr>
          <p:nvPr/>
        </p:nvSpPr>
        <p:spPr bwMode="auto">
          <a:xfrm rot="-7140298">
            <a:off x="3692525" y="2387600"/>
            <a:ext cx="685800" cy="1524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922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Hawking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Radiation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9221" name="AutoShape 36"/>
          <p:cNvSpPr>
            <a:spLocks noChangeArrowheads="1"/>
          </p:cNvSpPr>
          <p:nvPr/>
        </p:nvSpPr>
        <p:spPr bwMode="auto">
          <a:xfrm>
            <a:off x="838200" y="2667000"/>
            <a:ext cx="7467600" cy="1219200"/>
          </a:xfrm>
          <a:prstGeom prst="parallelogram">
            <a:avLst>
              <a:gd name="adj" fmla="val 17513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ja-JP" altLang="ja-JP" sz="3200">
              <a:latin typeface="メイリオ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1784" name="Freeform 40"/>
          <p:cNvSpPr>
            <a:spLocks/>
          </p:cNvSpPr>
          <p:nvPr/>
        </p:nvSpPr>
        <p:spPr bwMode="auto">
          <a:xfrm rot="-1768777">
            <a:off x="3298825" y="2908300"/>
            <a:ext cx="368300" cy="300038"/>
          </a:xfrm>
          <a:custGeom>
            <a:avLst/>
            <a:gdLst>
              <a:gd name="T0" fmla="*/ 410 w 410"/>
              <a:gd name="T1" fmla="*/ 282 h 282"/>
              <a:gd name="T2" fmla="*/ 282 w 410"/>
              <a:gd name="T3" fmla="*/ 162 h 282"/>
              <a:gd name="T4" fmla="*/ 181 w 410"/>
              <a:gd name="T5" fmla="*/ 227 h 282"/>
              <a:gd name="T6" fmla="*/ 45 w 410"/>
              <a:gd name="T7" fmla="*/ 0 h 282"/>
              <a:gd name="T8" fmla="*/ 0 w 410"/>
              <a:gd name="T9" fmla="*/ 45 h 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82"/>
              <a:gd name="T17" fmla="*/ 410 w 410"/>
              <a:gd name="T18" fmla="*/ 282 h 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82">
                <a:moveTo>
                  <a:pt x="410" y="282"/>
                </a:moveTo>
                <a:cubicBezTo>
                  <a:pt x="280" y="152"/>
                  <a:pt x="282" y="94"/>
                  <a:pt x="282" y="162"/>
                </a:cubicBezTo>
                <a:lnTo>
                  <a:pt x="181" y="227"/>
                </a:lnTo>
                <a:lnTo>
                  <a:pt x="45" y="0"/>
                </a:lnTo>
                <a:lnTo>
                  <a:pt x="0" y="45"/>
                </a:lnTo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6" name="Freeform 42"/>
          <p:cNvSpPr>
            <a:spLocks/>
          </p:cNvSpPr>
          <p:nvPr/>
        </p:nvSpPr>
        <p:spPr bwMode="auto">
          <a:xfrm rot="-1224593">
            <a:off x="5562600" y="3276600"/>
            <a:ext cx="431800" cy="287338"/>
          </a:xfrm>
          <a:custGeom>
            <a:avLst/>
            <a:gdLst>
              <a:gd name="T0" fmla="*/ 0 w 136"/>
              <a:gd name="T1" fmla="*/ 0 h 136"/>
              <a:gd name="T2" fmla="*/ 46 w 136"/>
              <a:gd name="T3" fmla="*/ 90 h 136"/>
              <a:gd name="T4" fmla="*/ 91 w 136"/>
              <a:gd name="T5" fmla="*/ 45 h 136"/>
              <a:gd name="T6" fmla="*/ 136 w 136"/>
              <a:gd name="T7" fmla="*/ 136 h 136"/>
              <a:gd name="T8" fmla="*/ 0 60000 65536"/>
              <a:gd name="T9" fmla="*/ 0 60000 65536"/>
              <a:gd name="T10" fmla="*/ 0 60000 65536"/>
              <a:gd name="T11" fmla="*/ 0 60000 65536"/>
              <a:gd name="T12" fmla="*/ 0 w 136"/>
              <a:gd name="T13" fmla="*/ 0 h 136"/>
              <a:gd name="T14" fmla="*/ 136 w 136"/>
              <a:gd name="T15" fmla="*/ 136 h 1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" h="136">
                <a:moveTo>
                  <a:pt x="0" y="0"/>
                </a:moveTo>
                <a:lnTo>
                  <a:pt x="46" y="90"/>
                </a:lnTo>
                <a:lnTo>
                  <a:pt x="91" y="45"/>
                </a:lnTo>
                <a:lnTo>
                  <a:pt x="136" y="136"/>
                </a:lnTo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4" name="Text Box 54"/>
          <p:cNvSpPr txBox="1">
            <a:spLocks noChangeArrowheads="1"/>
          </p:cNvSpPr>
          <p:nvPr/>
        </p:nvSpPr>
        <p:spPr bwMode="auto">
          <a:xfrm>
            <a:off x="4800600" y="3376613"/>
            <a:ext cx="40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b="1" i="1">
                <a:latin typeface="Palatino Linotype" pitchFamily="18" charset="0"/>
              </a:rPr>
              <a:t>S</a:t>
            </a:r>
            <a:r>
              <a:rPr lang="en-US" altLang="ja-JP" b="1" baseline="30000">
                <a:latin typeface="Palatino Linotype" pitchFamily="18" charset="0"/>
              </a:rPr>
              <a:t>2</a:t>
            </a:r>
          </a:p>
        </p:txBody>
      </p:sp>
      <p:sp>
        <p:nvSpPr>
          <p:cNvPr id="9225" name="Text Box 55"/>
          <p:cNvSpPr txBox="1">
            <a:spLocks noChangeArrowheads="1"/>
          </p:cNvSpPr>
          <p:nvPr/>
        </p:nvSpPr>
        <p:spPr bwMode="auto">
          <a:xfrm>
            <a:off x="4392613" y="2133600"/>
            <a:ext cx="407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b="1" i="1">
                <a:latin typeface="Palatino Linotype" pitchFamily="18" charset="0"/>
              </a:rPr>
              <a:t>S</a:t>
            </a:r>
            <a:r>
              <a:rPr lang="en-US" altLang="ja-JP" b="1" baseline="30000">
                <a:latin typeface="Palatino Linotype" pitchFamily="18" charset="0"/>
              </a:rPr>
              <a:t>3</a:t>
            </a:r>
          </a:p>
        </p:txBody>
      </p:sp>
      <p:sp>
        <p:nvSpPr>
          <p:cNvPr id="9226" name="Arc 38"/>
          <p:cNvSpPr>
            <a:spLocks/>
          </p:cNvSpPr>
          <p:nvPr/>
        </p:nvSpPr>
        <p:spPr bwMode="auto">
          <a:xfrm rot="-5400000">
            <a:off x="4215606" y="2132807"/>
            <a:ext cx="712787" cy="1524000"/>
          </a:xfrm>
          <a:custGeom>
            <a:avLst/>
            <a:gdLst>
              <a:gd name="T0" fmla="*/ 0 w 21600"/>
              <a:gd name="T1" fmla="*/ 0 h 43200"/>
              <a:gd name="T2" fmla="*/ 2178 w 21600"/>
              <a:gd name="T3" fmla="*/ 1524000 h 43200"/>
              <a:gd name="T4" fmla="*/ 0 w 21600"/>
              <a:gd name="T5" fmla="*/ 762000 h 43200"/>
              <a:gd name="T6" fmla="*/ 0 60000 65536"/>
              <a:gd name="T7" fmla="*/ 0 60000 65536"/>
              <a:gd name="T8" fmla="*/ 0 60000 65536"/>
              <a:gd name="T9" fmla="*/ 0 w 21600"/>
              <a:gd name="T10" fmla="*/ 0 h 43200"/>
              <a:gd name="T11" fmla="*/ 21600 w 216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3"/>
                  <a:pt x="11969" y="43163"/>
                  <a:pt x="65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3"/>
                  <a:pt x="11969" y="43163"/>
                  <a:pt x="65" y="43199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7" name="Arc 61"/>
          <p:cNvSpPr>
            <a:spLocks/>
          </p:cNvSpPr>
          <p:nvPr/>
        </p:nvSpPr>
        <p:spPr bwMode="auto">
          <a:xfrm rot="5400000" flipH="1">
            <a:off x="4471194" y="2410619"/>
            <a:ext cx="201612" cy="1524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524000 h 43200"/>
              <a:gd name="T4" fmla="*/ 0 w 21600"/>
              <a:gd name="T5" fmla="*/ 762000 h 43200"/>
              <a:gd name="T6" fmla="*/ 0 60000 65536"/>
              <a:gd name="T7" fmla="*/ 0 60000 65536"/>
              <a:gd name="T8" fmla="*/ 0 60000 65536"/>
              <a:gd name="T9" fmla="*/ 0 w 21600"/>
              <a:gd name="T10" fmla="*/ 0 h 43200"/>
              <a:gd name="T11" fmla="*/ 21600 w 216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bg2"/>
          </a:solidFill>
          <a:ln w="254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8" name="Arc 39"/>
          <p:cNvSpPr>
            <a:spLocks/>
          </p:cNvSpPr>
          <p:nvPr/>
        </p:nvSpPr>
        <p:spPr bwMode="auto">
          <a:xfrm rot="16200000" flipH="1">
            <a:off x="4471193" y="2590007"/>
            <a:ext cx="201613" cy="1524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524000 h 43200"/>
              <a:gd name="T4" fmla="*/ 0 w 21600"/>
              <a:gd name="T5" fmla="*/ 762000 h 43200"/>
              <a:gd name="T6" fmla="*/ 0 60000 65536"/>
              <a:gd name="T7" fmla="*/ 0 60000 65536"/>
              <a:gd name="T8" fmla="*/ 0 60000 65536"/>
              <a:gd name="T9" fmla="*/ 0 w 21600"/>
              <a:gd name="T10" fmla="*/ 0 h 43200"/>
              <a:gd name="T11" fmla="*/ 21600 w 216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bg2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23" name="Freeform 79"/>
          <p:cNvSpPr>
            <a:spLocks/>
          </p:cNvSpPr>
          <p:nvPr/>
        </p:nvSpPr>
        <p:spPr bwMode="auto">
          <a:xfrm>
            <a:off x="5486400" y="2971800"/>
            <a:ext cx="457200" cy="76200"/>
          </a:xfrm>
          <a:custGeom>
            <a:avLst/>
            <a:gdLst>
              <a:gd name="T0" fmla="*/ 0 w 288"/>
              <a:gd name="T1" fmla="*/ 48 h 48"/>
              <a:gd name="T2" fmla="*/ 96 w 288"/>
              <a:gd name="T3" fmla="*/ 0 h 48"/>
              <a:gd name="T4" fmla="*/ 144 w 288"/>
              <a:gd name="T5" fmla="*/ 48 h 48"/>
              <a:gd name="T6" fmla="*/ 288 w 288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48"/>
              <a:gd name="T14" fmla="*/ 288 w 28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48">
                <a:moveTo>
                  <a:pt x="0" y="48"/>
                </a:moveTo>
                <a:cubicBezTo>
                  <a:pt x="36" y="24"/>
                  <a:pt x="72" y="0"/>
                  <a:pt x="96" y="0"/>
                </a:cubicBezTo>
                <a:cubicBezTo>
                  <a:pt x="120" y="0"/>
                  <a:pt x="112" y="48"/>
                  <a:pt x="144" y="48"/>
                </a:cubicBezTo>
                <a:cubicBezTo>
                  <a:pt x="176" y="48"/>
                  <a:pt x="232" y="24"/>
                  <a:pt x="288" y="0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24" name="Freeform 80"/>
          <p:cNvSpPr>
            <a:spLocks/>
          </p:cNvSpPr>
          <p:nvPr/>
        </p:nvSpPr>
        <p:spPr bwMode="auto">
          <a:xfrm rot="10800000">
            <a:off x="3276600" y="3505200"/>
            <a:ext cx="457200" cy="76200"/>
          </a:xfrm>
          <a:custGeom>
            <a:avLst/>
            <a:gdLst>
              <a:gd name="T0" fmla="*/ 0 w 288"/>
              <a:gd name="T1" fmla="*/ 48 h 48"/>
              <a:gd name="T2" fmla="*/ 96 w 288"/>
              <a:gd name="T3" fmla="*/ 0 h 48"/>
              <a:gd name="T4" fmla="*/ 144 w 288"/>
              <a:gd name="T5" fmla="*/ 48 h 48"/>
              <a:gd name="T6" fmla="*/ 288 w 288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48"/>
              <a:gd name="T14" fmla="*/ 288 w 28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48">
                <a:moveTo>
                  <a:pt x="0" y="48"/>
                </a:moveTo>
                <a:cubicBezTo>
                  <a:pt x="36" y="24"/>
                  <a:pt x="72" y="0"/>
                  <a:pt x="96" y="0"/>
                </a:cubicBezTo>
                <a:cubicBezTo>
                  <a:pt x="120" y="0"/>
                  <a:pt x="112" y="48"/>
                  <a:pt x="144" y="48"/>
                </a:cubicBezTo>
                <a:cubicBezTo>
                  <a:pt x="176" y="48"/>
                  <a:pt x="232" y="24"/>
                  <a:pt x="288" y="0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26" name="Text Box 82"/>
          <p:cNvSpPr txBox="1">
            <a:spLocks noChangeArrowheads="1"/>
          </p:cNvSpPr>
          <p:nvPr/>
        </p:nvSpPr>
        <p:spPr bwMode="auto">
          <a:xfrm>
            <a:off x="1219200" y="4953000"/>
            <a:ext cx="137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2400" i="1">
                <a:latin typeface="Palatino Linotype" pitchFamily="18" charset="0"/>
              </a:rPr>
              <a:t>D</a:t>
            </a:r>
            <a:r>
              <a:rPr lang="en-US" altLang="ja-JP" sz="2400">
                <a:latin typeface="Palatino Linotype" pitchFamily="18" charset="0"/>
              </a:rPr>
              <a:t>=5</a:t>
            </a:r>
            <a:r>
              <a:rPr lang="en-US" altLang="ja-JP" sz="2400"/>
              <a:t> (RS)</a:t>
            </a:r>
          </a:p>
        </p:txBody>
      </p:sp>
      <p:sp>
        <p:nvSpPr>
          <p:cNvPr id="31827" name="Text Box 83"/>
          <p:cNvSpPr txBox="1">
            <a:spLocks noChangeArrowheads="1"/>
          </p:cNvSpPr>
          <p:nvPr/>
        </p:nvSpPr>
        <p:spPr bwMode="auto">
          <a:xfrm>
            <a:off x="6056313" y="4953000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2400" i="1">
                <a:latin typeface="Palatino Linotype" pitchFamily="18" charset="0"/>
              </a:rPr>
              <a:t>D</a:t>
            </a:r>
            <a:r>
              <a:rPr lang="en-US" altLang="ja-JP" sz="2400">
                <a:latin typeface="Palatino Linotype" pitchFamily="18" charset="0"/>
              </a:rPr>
              <a:t>=4</a:t>
            </a:r>
          </a:p>
        </p:txBody>
      </p:sp>
      <p:sp>
        <p:nvSpPr>
          <p:cNvPr id="31834" name="Text Box 90"/>
          <p:cNvSpPr txBox="1">
            <a:spLocks noChangeArrowheads="1"/>
          </p:cNvSpPr>
          <p:nvPr/>
        </p:nvSpPr>
        <p:spPr bwMode="auto">
          <a:xfrm>
            <a:off x="4419600" y="5562600"/>
            <a:ext cx="63658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msy10" pitchFamily="34" charset="0"/>
              </a:rPr>
              <a:t>¿</a:t>
            </a:r>
            <a:endParaRPr lang="en-US" altLang="en-US" sz="36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msy10" pitchFamily="34" charset="0"/>
            </a:endParaRPr>
          </a:p>
        </p:txBody>
      </p:sp>
      <p:sp>
        <p:nvSpPr>
          <p:cNvPr id="31845" name="Freeform 101"/>
          <p:cNvSpPr>
            <a:spLocks/>
          </p:cNvSpPr>
          <p:nvPr/>
        </p:nvSpPr>
        <p:spPr bwMode="auto">
          <a:xfrm rot="-3833331">
            <a:off x="4662488" y="2424112"/>
            <a:ext cx="685800" cy="104775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1847" name="AutoShape 103"/>
          <p:cNvSpPr>
            <a:spLocks noChangeArrowheads="1"/>
          </p:cNvSpPr>
          <p:nvPr/>
        </p:nvSpPr>
        <p:spPr bwMode="auto">
          <a:xfrm>
            <a:off x="6019800" y="2514600"/>
            <a:ext cx="1668650" cy="442674"/>
          </a:xfrm>
          <a:prstGeom prst="wedgeRoundRectCallout">
            <a:avLst>
              <a:gd name="adj1" fmla="val -43509"/>
              <a:gd name="adj2" fmla="val 714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>
              <a:spcBef>
                <a:spcPct val="0"/>
              </a:spcBef>
            </a:pPr>
            <a:r>
              <a:rPr kumimoji="0" lang="en-US" altLang="ja-JP" dirty="0" smtClean="0">
                <a:latin typeface="+mn-lt"/>
              </a:rPr>
              <a:t>4D particles</a:t>
            </a:r>
            <a:endParaRPr kumimoji="0" lang="ja-JP" altLang="en-US" dirty="0">
              <a:latin typeface="+mn-lt"/>
            </a:endParaRPr>
          </a:p>
        </p:txBody>
      </p:sp>
      <p:sp>
        <p:nvSpPr>
          <p:cNvPr id="31848" name="AutoShape 104"/>
          <p:cNvSpPr>
            <a:spLocks noChangeArrowheads="1"/>
          </p:cNvSpPr>
          <p:nvPr/>
        </p:nvSpPr>
        <p:spPr bwMode="auto">
          <a:xfrm>
            <a:off x="1600200" y="1752600"/>
            <a:ext cx="1981200" cy="914400"/>
          </a:xfrm>
          <a:prstGeom prst="cloudCallout">
            <a:avLst>
              <a:gd name="adj1" fmla="val 68509"/>
              <a:gd name="adj2" fmla="val 314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kumimoji="0" lang="en-US" altLang="ja-JP" dirty="0" smtClean="0">
                <a:latin typeface="+mn-lt"/>
              </a:rPr>
              <a:t>KK graviton</a:t>
            </a:r>
            <a:endParaRPr kumimoji="0" lang="ja-JP" altLang="en-US" dirty="0">
              <a:latin typeface="+mn-lt"/>
            </a:endParaRPr>
          </a:p>
        </p:txBody>
      </p:sp>
      <p:sp>
        <p:nvSpPr>
          <p:cNvPr id="9238" name="Text Box 106"/>
          <p:cNvSpPr txBox="1">
            <a:spLocks noChangeArrowheads="1"/>
          </p:cNvSpPr>
          <p:nvPr/>
        </p:nvSpPr>
        <p:spPr bwMode="auto">
          <a:xfrm>
            <a:off x="990600" y="1143000"/>
            <a:ext cx="15255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Black body</a:t>
            </a:r>
            <a:endParaRPr lang="ja-JP" altLang="en-US"/>
          </a:p>
        </p:txBody>
      </p:sp>
      <p:sp>
        <p:nvSpPr>
          <p:cNvPr id="31852" name="Text Box 108"/>
          <p:cNvSpPr txBox="1">
            <a:spLocks noChangeArrowheads="1"/>
          </p:cNvSpPr>
          <p:nvPr/>
        </p:nvSpPr>
        <p:spPr bwMode="auto">
          <a:xfrm>
            <a:off x="0" y="4267200"/>
            <a:ext cx="8583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u"/>
            </a:pPr>
            <a:r>
              <a:rPr lang="en-US" altLang="ja-JP" dirty="0" smtClean="0">
                <a:latin typeface="メイリオ" pitchFamily="50" charset="-128"/>
              </a:rPr>
              <a:t>Temperature and mass of a “critical” PBH lifetime being 13.7Gyr</a:t>
            </a:r>
            <a:endParaRPr lang="ja-JP" altLang="en-US" dirty="0">
              <a:latin typeface="メイリオ" pitchFamily="50" charset="-128"/>
            </a:endParaRPr>
          </a:p>
        </p:txBody>
      </p:sp>
      <p:pic>
        <p:nvPicPr>
          <p:cNvPr id="31854" name="Picture 1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3" y="5943600"/>
            <a:ext cx="2233612" cy="428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1856" name="Picture 112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6019800"/>
            <a:ext cx="1484313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1859" name="Picture 115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5486400"/>
            <a:ext cx="32131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1860" name="Picture 116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3" y="5486400"/>
            <a:ext cx="3938587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US" altLang="ja-JP" b="1" dirty="0" smtClean="0"/>
              <a:t>Galactic Antiprotons</a:t>
            </a:r>
            <a:br>
              <a:rPr lang="en-US" altLang="ja-JP" b="1" dirty="0" smtClean="0"/>
            </a:br>
            <a:r>
              <a:rPr lang="en-US" altLang="ja-JP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[YS </a:t>
            </a:r>
            <a:r>
              <a:rPr lang="en-US" altLang="ja-JP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 al</a:t>
            </a:r>
            <a:r>
              <a:rPr lang="en-US" altLang="ja-JP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., PRD 71 (2005) 063512]</a:t>
            </a:r>
            <a:endParaRPr lang="ja-JP" altLang="en-US" sz="2000" dirty="0" smtClean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p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14400"/>
            <a:ext cx="5486400" cy="556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Oval 7"/>
          <p:cNvSpPr>
            <a:spLocks noChangeArrowheads="1"/>
          </p:cNvSpPr>
          <p:nvPr/>
        </p:nvSpPr>
        <p:spPr bwMode="auto">
          <a:xfrm>
            <a:off x="2895600" y="2971800"/>
            <a:ext cx="1389063" cy="13684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3276600" y="5334000"/>
            <a:ext cx="18732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latin typeface="Verdana" pitchFamily="34" charset="0"/>
              </a:rPr>
              <a:t>[Asaoka (2002)]</a:t>
            </a:r>
          </a:p>
        </p:txBody>
      </p:sp>
      <p:pic>
        <p:nvPicPr>
          <p:cNvPr id="12323" name="Picture 78" descr="DSC0008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4724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6" name="Text Box 82"/>
          <p:cNvSpPr txBox="1">
            <a:spLocks noChangeArrowheads="1"/>
          </p:cNvSpPr>
          <p:nvPr/>
        </p:nvSpPr>
        <p:spPr bwMode="auto">
          <a:xfrm>
            <a:off x="5483225" y="6613525"/>
            <a:ext cx="36607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dirty="0">
                <a:latin typeface="Verdana" pitchFamily="34" charset="0"/>
              </a:rPr>
              <a:t>http://www.kek.jp/newskek/2002/mayjun/bess1.html</a:t>
            </a:r>
          </a:p>
        </p:txBody>
      </p:sp>
      <p:sp>
        <p:nvSpPr>
          <p:cNvPr id="49" name="タイトル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Observations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 bwMode="auto">
          <a:xfrm>
            <a:off x="1828800" y="3886200"/>
            <a:ext cx="1159937" cy="442674"/>
          </a:xfrm>
          <a:prstGeom prst="wedgeRoundRectCallout">
            <a:avLst>
              <a:gd name="adj1" fmla="val 48400"/>
              <a:gd name="adj2" fmla="val -9586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/>
              <a:t>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メイリオ" pitchFamily="50" charset="-128"/>
              </a:rPr>
              <a:t>xcess?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963812"/>
            <a:ext cx="5840412" cy="1894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Propagation</a:t>
            </a:r>
            <a:endParaRPr kumimoji="1" lang="ja-JP" altLang="en-US" dirty="0"/>
          </a:p>
        </p:txBody>
      </p:sp>
      <p:sp>
        <p:nvSpPr>
          <p:cNvPr id="5" name="Freeform 34"/>
          <p:cNvSpPr>
            <a:spLocks/>
          </p:cNvSpPr>
          <p:nvPr/>
        </p:nvSpPr>
        <p:spPr bwMode="auto">
          <a:xfrm rot="5400000">
            <a:off x="6986322" y="35052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6" name="Freeform 35"/>
          <p:cNvSpPr>
            <a:spLocks/>
          </p:cNvSpPr>
          <p:nvPr/>
        </p:nvSpPr>
        <p:spPr bwMode="auto">
          <a:xfrm rot="5400000">
            <a:off x="6452922" y="34290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" name="Freeform 36"/>
          <p:cNvSpPr>
            <a:spLocks/>
          </p:cNvSpPr>
          <p:nvPr/>
        </p:nvSpPr>
        <p:spPr bwMode="auto">
          <a:xfrm rot="5400000">
            <a:off x="5309922" y="35052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8" name="Freeform 37"/>
          <p:cNvSpPr>
            <a:spLocks/>
          </p:cNvSpPr>
          <p:nvPr/>
        </p:nvSpPr>
        <p:spPr bwMode="auto">
          <a:xfrm rot="5400000">
            <a:off x="4776522" y="34290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5157522" y="2282825"/>
            <a:ext cx="336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Palatino Linotype" pitchFamily="18" charset="0"/>
              </a:rPr>
              <a:t>p</a:t>
            </a:r>
          </a:p>
        </p:txBody>
      </p:sp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8662722" y="2835275"/>
            <a:ext cx="282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r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224322" y="762000"/>
            <a:ext cx="2968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z</a:t>
            </a: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 flipV="1">
            <a:off x="4014522" y="2892425"/>
            <a:ext cx="480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3" name="Oval 42"/>
          <p:cNvSpPr>
            <a:spLocks noChangeArrowheads="1"/>
          </p:cNvSpPr>
          <p:nvPr/>
        </p:nvSpPr>
        <p:spPr bwMode="auto">
          <a:xfrm>
            <a:off x="4700322" y="2667000"/>
            <a:ext cx="3352800" cy="457200"/>
          </a:xfrm>
          <a:prstGeom prst="ellipse">
            <a:avLst/>
          </a:prstGeom>
          <a:solidFill>
            <a:schemeClr val="accent1">
              <a:alpha val="79999"/>
            </a:schemeClr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4" name="Oval 43"/>
          <p:cNvSpPr>
            <a:spLocks noChangeArrowheads="1"/>
          </p:cNvSpPr>
          <p:nvPr/>
        </p:nvSpPr>
        <p:spPr bwMode="auto">
          <a:xfrm>
            <a:off x="6681522" y="2362200"/>
            <a:ext cx="152400" cy="152400"/>
          </a:xfrm>
          <a:prstGeom prst="ellipse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7672122" y="3292475"/>
            <a:ext cx="147187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Solar wind</a:t>
            </a:r>
            <a:endParaRPr lang="ja-JP" altLang="en-US" dirty="0"/>
          </a:p>
        </p:txBody>
      </p:sp>
      <p:grpSp>
        <p:nvGrpSpPr>
          <p:cNvPr id="16" name="Group 45"/>
          <p:cNvGrpSpPr>
            <a:grpSpLocks/>
          </p:cNvGrpSpPr>
          <p:nvPr/>
        </p:nvGrpSpPr>
        <p:grpSpPr bwMode="auto">
          <a:xfrm>
            <a:off x="5538522" y="1768475"/>
            <a:ext cx="336550" cy="625475"/>
            <a:chOff x="1728" y="3120"/>
            <a:chExt cx="212" cy="394"/>
          </a:xfrm>
        </p:grpSpPr>
        <p:sp>
          <p:nvSpPr>
            <p:cNvPr id="17" name="Text Box 46"/>
            <p:cNvSpPr txBox="1">
              <a:spLocks noChangeArrowheads="1"/>
            </p:cNvSpPr>
            <p:nvPr/>
          </p:nvSpPr>
          <p:spPr bwMode="auto">
            <a:xfrm>
              <a:off x="1728" y="3264"/>
              <a:ext cx="21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>
                  <a:latin typeface="Palatino Linotype" pitchFamily="18" charset="0"/>
                </a:rPr>
                <a:t>p</a:t>
              </a:r>
            </a:p>
          </p:txBody>
        </p:sp>
        <p:sp>
          <p:nvSpPr>
            <p:cNvPr id="18" name="Text Box 47"/>
            <p:cNvSpPr txBox="1">
              <a:spLocks noChangeArrowheads="1"/>
            </p:cNvSpPr>
            <p:nvPr/>
          </p:nvSpPr>
          <p:spPr bwMode="auto">
            <a:xfrm>
              <a:off x="1728" y="3120"/>
              <a:ext cx="19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>
                  <a:latin typeface="Palatino Linotype" pitchFamily="18" charset="0"/>
                </a:rPr>
                <a:t>_</a:t>
              </a:r>
            </a:p>
          </p:txBody>
        </p: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6681522" y="1616075"/>
            <a:ext cx="336550" cy="625475"/>
            <a:chOff x="1728" y="3120"/>
            <a:chExt cx="212" cy="394"/>
          </a:xfrm>
        </p:grpSpPr>
        <p:sp>
          <p:nvSpPr>
            <p:cNvPr id="20" name="Text Box 49"/>
            <p:cNvSpPr txBox="1">
              <a:spLocks noChangeArrowheads="1"/>
            </p:cNvSpPr>
            <p:nvPr/>
          </p:nvSpPr>
          <p:spPr bwMode="auto">
            <a:xfrm>
              <a:off x="1728" y="3264"/>
              <a:ext cx="21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>
                  <a:latin typeface="Palatino Linotype" pitchFamily="18" charset="0"/>
                </a:rPr>
                <a:t>p</a:t>
              </a:r>
            </a:p>
          </p:txBody>
        </p:sp>
        <p:sp>
          <p:nvSpPr>
            <p:cNvPr id="21" name="Text Box 50"/>
            <p:cNvSpPr txBox="1">
              <a:spLocks noChangeArrowheads="1"/>
            </p:cNvSpPr>
            <p:nvPr/>
          </p:nvSpPr>
          <p:spPr bwMode="auto">
            <a:xfrm>
              <a:off x="1728" y="3120"/>
              <a:ext cx="19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>
                  <a:latin typeface="Palatino Linotype" pitchFamily="18" charset="0"/>
                </a:rPr>
                <a:t>_</a:t>
              </a:r>
            </a:p>
          </p:txBody>
        </p:sp>
      </p:grpSp>
      <p:sp>
        <p:nvSpPr>
          <p:cNvPr id="22" name="Line 51"/>
          <p:cNvSpPr>
            <a:spLocks noChangeShapeType="1"/>
          </p:cNvSpPr>
          <p:nvPr/>
        </p:nvSpPr>
        <p:spPr bwMode="auto">
          <a:xfrm>
            <a:off x="6376722" y="4419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4090722" y="1295400"/>
            <a:ext cx="4572000" cy="3124200"/>
            <a:chOff x="2928" y="1478"/>
            <a:chExt cx="2112" cy="1968"/>
          </a:xfrm>
        </p:grpSpPr>
        <p:sp>
          <p:nvSpPr>
            <p:cNvPr id="24" name="Oval 53"/>
            <p:cNvSpPr>
              <a:spLocks noChangeArrowheads="1"/>
            </p:cNvSpPr>
            <p:nvPr/>
          </p:nvSpPr>
          <p:spPr bwMode="auto">
            <a:xfrm>
              <a:off x="2928" y="1478"/>
              <a:ext cx="2112" cy="240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5" name="Oval 54"/>
            <p:cNvSpPr>
              <a:spLocks noChangeArrowheads="1"/>
            </p:cNvSpPr>
            <p:nvPr/>
          </p:nvSpPr>
          <p:spPr bwMode="auto">
            <a:xfrm>
              <a:off x="2928" y="3206"/>
              <a:ext cx="2112" cy="240"/>
            </a:xfrm>
            <a:prstGeom prst="ellipse">
              <a:avLst/>
            </a:prstGeom>
            <a:solidFill>
              <a:schemeClr val="bg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" name="Line 55"/>
            <p:cNvSpPr>
              <a:spLocks noChangeShapeType="1"/>
            </p:cNvSpPr>
            <p:nvPr/>
          </p:nvSpPr>
          <p:spPr bwMode="auto">
            <a:xfrm>
              <a:off x="2928" y="1598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" name="Line 56"/>
            <p:cNvSpPr>
              <a:spLocks noChangeShapeType="1"/>
            </p:cNvSpPr>
            <p:nvPr/>
          </p:nvSpPr>
          <p:spPr bwMode="auto">
            <a:xfrm>
              <a:off x="5040" y="1604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8" name="Freeform 59"/>
          <p:cNvSpPr>
            <a:spLocks/>
          </p:cNvSpPr>
          <p:nvPr/>
        </p:nvSpPr>
        <p:spPr bwMode="auto">
          <a:xfrm>
            <a:off x="7519722" y="2968625"/>
            <a:ext cx="304800" cy="323850"/>
          </a:xfrm>
          <a:custGeom>
            <a:avLst/>
            <a:gdLst>
              <a:gd name="T0" fmla="*/ 0 w 528"/>
              <a:gd name="T1" fmla="*/ 0 h 1056"/>
              <a:gd name="T2" fmla="*/ 384 w 528"/>
              <a:gd name="T3" fmla="*/ 864 h 1056"/>
              <a:gd name="T4" fmla="*/ 432 w 528"/>
              <a:gd name="T5" fmla="*/ 864 h 1056"/>
              <a:gd name="T6" fmla="*/ 528 w 528"/>
              <a:gd name="T7" fmla="*/ 1056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1056"/>
              <a:gd name="T14" fmla="*/ 528 w 52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1056">
                <a:moveTo>
                  <a:pt x="0" y="0"/>
                </a:moveTo>
                <a:cubicBezTo>
                  <a:pt x="156" y="360"/>
                  <a:pt x="312" y="720"/>
                  <a:pt x="384" y="864"/>
                </a:cubicBezTo>
                <a:cubicBezTo>
                  <a:pt x="456" y="1008"/>
                  <a:pt x="408" y="832"/>
                  <a:pt x="432" y="864"/>
                </a:cubicBezTo>
                <a:cubicBezTo>
                  <a:pt x="456" y="896"/>
                  <a:pt x="492" y="976"/>
                  <a:pt x="528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9" name="Freeform 60"/>
          <p:cNvSpPr>
            <a:spLocks/>
          </p:cNvSpPr>
          <p:nvPr/>
        </p:nvSpPr>
        <p:spPr bwMode="auto">
          <a:xfrm rot="-5400000">
            <a:off x="5462322" y="23622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0" name="Freeform 61"/>
          <p:cNvSpPr>
            <a:spLocks/>
          </p:cNvSpPr>
          <p:nvPr/>
        </p:nvSpPr>
        <p:spPr bwMode="auto">
          <a:xfrm rot="-5400000">
            <a:off x="4547922" y="22860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1" name="Freeform 62"/>
          <p:cNvSpPr>
            <a:spLocks/>
          </p:cNvSpPr>
          <p:nvPr/>
        </p:nvSpPr>
        <p:spPr bwMode="auto">
          <a:xfrm rot="-5400000">
            <a:off x="7367322" y="23622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2" name="Freeform 63"/>
          <p:cNvSpPr>
            <a:spLocks/>
          </p:cNvSpPr>
          <p:nvPr/>
        </p:nvSpPr>
        <p:spPr bwMode="auto">
          <a:xfrm rot="-5400000">
            <a:off x="6529122" y="2286000"/>
            <a:ext cx="990600" cy="7620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3" name="Text Box 65"/>
          <p:cNvSpPr txBox="1">
            <a:spLocks noChangeArrowheads="1"/>
          </p:cNvSpPr>
          <p:nvPr/>
        </p:nvSpPr>
        <p:spPr bwMode="auto">
          <a:xfrm>
            <a:off x="4243122" y="3368675"/>
            <a:ext cx="157126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Convection</a:t>
            </a:r>
            <a:endParaRPr lang="ja-JP" altLang="en-US" dirty="0"/>
          </a:p>
        </p:txBody>
      </p:sp>
      <p:sp>
        <p:nvSpPr>
          <p:cNvPr id="34" name="Text Box 67"/>
          <p:cNvSpPr txBox="1">
            <a:spLocks noChangeArrowheads="1"/>
          </p:cNvSpPr>
          <p:nvPr/>
        </p:nvSpPr>
        <p:spPr bwMode="auto">
          <a:xfrm>
            <a:off x="7010400" y="838200"/>
            <a:ext cx="33214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i="1" dirty="0" smtClean="0"/>
              <a:t>B</a:t>
            </a:r>
            <a:endParaRPr lang="ja-JP" altLang="en-US" i="1" dirty="0"/>
          </a:p>
        </p:txBody>
      </p:sp>
      <p:sp>
        <p:nvSpPr>
          <p:cNvPr id="35" name="Line 68"/>
          <p:cNvSpPr>
            <a:spLocks noChangeShapeType="1"/>
          </p:cNvSpPr>
          <p:nvPr/>
        </p:nvSpPr>
        <p:spPr bwMode="auto">
          <a:xfrm flipV="1">
            <a:off x="6376722" y="110013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6" name="Line 69"/>
          <p:cNvSpPr>
            <a:spLocks noChangeShapeType="1"/>
          </p:cNvSpPr>
          <p:nvPr/>
        </p:nvSpPr>
        <p:spPr bwMode="auto">
          <a:xfrm>
            <a:off x="6376722" y="1668463"/>
            <a:ext cx="0" cy="254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7" name="Oval 70"/>
          <p:cNvSpPr>
            <a:spLocks noChangeArrowheads="1"/>
          </p:cNvSpPr>
          <p:nvPr/>
        </p:nvSpPr>
        <p:spPr bwMode="auto">
          <a:xfrm>
            <a:off x="5938572" y="2514600"/>
            <a:ext cx="838200" cy="762000"/>
          </a:xfrm>
          <a:prstGeom prst="ellipse">
            <a:avLst/>
          </a:prstGeom>
          <a:solidFill>
            <a:schemeClr val="accent1">
              <a:alpha val="94901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8" name="Freeform 71"/>
          <p:cNvSpPr>
            <a:spLocks/>
          </p:cNvSpPr>
          <p:nvPr/>
        </p:nvSpPr>
        <p:spPr bwMode="auto">
          <a:xfrm>
            <a:off x="6376722" y="2073275"/>
            <a:ext cx="508000" cy="520700"/>
          </a:xfrm>
          <a:custGeom>
            <a:avLst/>
            <a:gdLst>
              <a:gd name="T0" fmla="*/ 160 w 320"/>
              <a:gd name="T1" fmla="*/ 192 h 328"/>
              <a:gd name="T2" fmla="*/ 16 w 320"/>
              <a:gd name="T3" fmla="*/ 144 h 328"/>
              <a:gd name="T4" fmla="*/ 112 w 320"/>
              <a:gd name="T5" fmla="*/ 240 h 328"/>
              <a:gd name="T6" fmla="*/ 160 w 320"/>
              <a:gd name="T7" fmla="*/ 96 h 328"/>
              <a:gd name="T8" fmla="*/ 64 w 320"/>
              <a:gd name="T9" fmla="*/ 48 h 328"/>
              <a:gd name="T10" fmla="*/ 112 w 320"/>
              <a:gd name="T11" fmla="*/ 288 h 328"/>
              <a:gd name="T12" fmla="*/ 304 w 320"/>
              <a:gd name="T13" fmla="*/ 288 h 328"/>
              <a:gd name="T14" fmla="*/ 16 w 320"/>
              <a:gd name="T15" fmla="*/ 240 h 328"/>
              <a:gd name="T16" fmla="*/ 208 w 320"/>
              <a:gd name="T17" fmla="*/ 0 h 3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0"/>
              <a:gd name="T28" fmla="*/ 0 h 328"/>
              <a:gd name="T29" fmla="*/ 320 w 320"/>
              <a:gd name="T30" fmla="*/ 328 h 3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0" h="328">
                <a:moveTo>
                  <a:pt x="160" y="192"/>
                </a:moveTo>
                <a:cubicBezTo>
                  <a:pt x="92" y="164"/>
                  <a:pt x="24" y="136"/>
                  <a:pt x="16" y="144"/>
                </a:cubicBezTo>
                <a:cubicBezTo>
                  <a:pt x="8" y="152"/>
                  <a:pt x="88" y="248"/>
                  <a:pt x="112" y="240"/>
                </a:cubicBezTo>
                <a:cubicBezTo>
                  <a:pt x="136" y="232"/>
                  <a:pt x="168" y="128"/>
                  <a:pt x="160" y="96"/>
                </a:cubicBezTo>
                <a:cubicBezTo>
                  <a:pt x="152" y="64"/>
                  <a:pt x="72" y="16"/>
                  <a:pt x="64" y="48"/>
                </a:cubicBezTo>
                <a:cubicBezTo>
                  <a:pt x="56" y="80"/>
                  <a:pt x="72" y="248"/>
                  <a:pt x="112" y="288"/>
                </a:cubicBezTo>
                <a:cubicBezTo>
                  <a:pt x="152" y="328"/>
                  <a:pt x="320" y="296"/>
                  <a:pt x="304" y="288"/>
                </a:cubicBezTo>
                <a:cubicBezTo>
                  <a:pt x="288" y="280"/>
                  <a:pt x="32" y="288"/>
                  <a:pt x="16" y="240"/>
                </a:cubicBezTo>
                <a:cubicBezTo>
                  <a:pt x="0" y="192"/>
                  <a:pt x="104" y="96"/>
                  <a:pt x="20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9" name="Text Box 72"/>
          <p:cNvSpPr txBox="1">
            <a:spLocks noChangeArrowheads="1"/>
          </p:cNvSpPr>
          <p:nvPr/>
        </p:nvSpPr>
        <p:spPr bwMode="auto">
          <a:xfrm>
            <a:off x="7291122" y="2676525"/>
            <a:ext cx="38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b="1">
                <a:latin typeface="cmsy10" pitchFamily="34" charset="0"/>
              </a:rPr>
              <a:t>¯</a:t>
            </a:r>
          </a:p>
        </p:txBody>
      </p:sp>
      <p:sp>
        <p:nvSpPr>
          <p:cNvPr id="40" name="Freeform 76"/>
          <p:cNvSpPr>
            <a:spLocks/>
          </p:cNvSpPr>
          <p:nvPr/>
        </p:nvSpPr>
        <p:spPr bwMode="auto">
          <a:xfrm>
            <a:off x="5309922" y="2435225"/>
            <a:ext cx="571500" cy="457200"/>
          </a:xfrm>
          <a:custGeom>
            <a:avLst/>
            <a:gdLst>
              <a:gd name="T0" fmla="*/ 0 w 360"/>
              <a:gd name="T1" fmla="*/ 144 h 288"/>
              <a:gd name="T2" fmla="*/ 96 w 360"/>
              <a:gd name="T3" fmla="*/ 288 h 288"/>
              <a:gd name="T4" fmla="*/ 192 w 360"/>
              <a:gd name="T5" fmla="*/ 144 h 288"/>
              <a:gd name="T6" fmla="*/ 288 w 360"/>
              <a:gd name="T7" fmla="*/ 240 h 288"/>
              <a:gd name="T8" fmla="*/ 288 w 360"/>
              <a:gd name="T9" fmla="*/ 96 h 288"/>
              <a:gd name="T10" fmla="*/ 192 w 360"/>
              <a:gd name="T11" fmla="*/ 48 h 288"/>
              <a:gd name="T12" fmla="*/ 192 w 360"/>
              <a:gd name="T13" fmla="*/ 144 h 288"/>
              <a:gd name="T14" fmla="*/ 288 w 360"/>
              <a:gd name="T15" fmla="*/ 288 h 288"/>
              <a:gd name="T16" fmla="*/ 96 w 360"/>
              <a:gd name="T17" fmla="*/ 144 h 288"/>
              <a:gd name="T18" fmla="*/ 336 w 360"/>
              <a:gd name="T19" fmla="*/ 144 h 288"/>
              <a:gd name="T20" fmla="*/ 240 w 360"/>
              <a:gd name="T21" fmla="*/ 0 h 2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0"/>
              <a:gd name="T34" fmla="*/ 0 h 288"/>
              <a:gd name="T35" fmla="*/ 360 w 360"/>
              <a:gd name="T36" fmla="*/ 288 h 2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0" h="288">
                <a:moveTo>
                  <a:pt x="0" y="144"/>
                </a:moveTo>
                <a:cubicBezTo>
                  <a:pt x="32" y="216"/>
                  <a:pt x="64" y="288"/>
                  <a:pt x="96" y="288"/>
                </a:cubicBezTo>
                <a:cubicBezTo>
                  <a:pt x="128" y="288"/>
                  <a:pt x="160" y="152"/>
                  <a:pt x="192" y="144"/>
                </a:cubicBezTo>
                <a:cubicBezTo>
                  <a:pt x="224" y="136"/>
                  <a:pt x="272" y="248"/>
                  <a:pt x="288" y="240"/>
                </a:cubicBezTo>
                <a:cubicBezTo>
                  <a:pt x="304" y="232"/>
                  <a:pt x="304" y="128"/>
                  <a:pt x="288" y="96"/>
                </a:cubicBezTo>
                <a:cubicBezTo>
                  <a:pt x="272" y="64"/>
                  <a:pt x="208" y="40"/>
                  <a:pt x="192" y="48"/>
                </a:cubicBezTo>
                <a:cubicBezTo>
                  <a:pt x="176" y="56"/>
                  <a:pt x="176" y="104"/>
                  <a:pt x="192" y="144"/>
                </a:cubicBezTo>
                <a:cubicBezTo>
                  <a:pt x="208" y="184"/>
                  <a:pt x="304" y="288"/>
                  <a:pt x="288" y="288"/>
                </a:cubicBezTo>
                <a:cubicBezTo>
                  <a:pt x="272" y="288"/>
                  <a:pt x="88" y="168"/>
                  <a:pt x="96" y="144"/>
                </a:cubicBezTo>
                <a:cubicBezTo>
                  <a:pt x="104" y="120"/>
                  <a:pt x="312" y="168"/>
                  <a:pt x="336" y="144"/>
                </a:cubicBezTo>
                <a:cubicBezTo>
                  <a:pt x="360" y="120"/>
                  <a:pt x="300" y="60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1" name="Text Box 83"/>
          <p:cNvSpPr txBox="1">
            <a:spLocks noChangeArrowheads="1"/>
          </p:cNvSpPr>
          <p:nvPr/>
        </p:nvSpPr>
        <p:spPr bwMode="auto">
          <a:xfrm>
            <a:off x="6986322" y="1997075"/>
            <a:ext cx="114326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primary</a:t>
            </a:r>
            <a:endParaRPr lang="ja-JP" altLang="en-US" dirty="0"/>
          </a:p>
        </p:txBody>
      </p:sp>
      <p:sp>
        <p:nvSpPr>
          <p:cNvPr id="42" name="Text Box 84"/>
          <p:cNvSpPr txBox="1">
            <a:spLocks noChangeArrowheads="1"/>
          </p:cNvSpPr>
          <p:nvPr/>
        </p:nvSpPr>
        <p:spPr bwMode="auto">
          <a:xfrm>
            <a:off x="4191000" y="2057400"/>
            <a:ext cx="144783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secondary</a:t>
            </a:r>
            <a:endParaRPr lang="ja-JP" altLang="en-US" dirty="0"/>
          </a:p>
        </p:txBody>
      </p:sp>
      <p:sp>
        <p:nvSpPr>
          <p:cNvPr id="43" name="Text Box 81"/>
          <p:cNvSpPr txBox="1">
            <a:spLocks noChangeArrowheads="1"/>
          </p:cNvSpPr>
          <p:nvPr/>
        </p:nvSpPr>
        <p:spPr bwMode="auto">
          <a:xfrm>
            <a:off x="0" y="1447800"/>
            <a:ext cx="3411511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Source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NFW density profile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QCD Jets treated with</a:t>
            </a:r>
          </a:p>
          <a:p>
            <a:pPr lvl="1"/>
            <a:r>
              <a:rPr lang="en-US" altLang="ja-JP" dirty="0" smtClean="0"/>
              <a:t>PYTHIA</a:t>
            </a:r>
            <a:endParaRPr lang="ja-JP" altLang="en-US" dirty="0"/>
          </a:p>
        </p:txBody>
      </p: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" y="4267200"/>
            <a:ext cx="66543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1600" dirty="0">
                <a:latin typeface="Verdana" pitchFamily="34" charset="0"/>
              </a:rPr>
              <a:t>[</a:t>
            </a:r>
            <a:r>
              <a:rPr lang="en-US" altLang="ja-JP" sz="1600" dirty="0" err="1">
                <a:latin typeface="Verdana" pitchFamily="34" charset="0"/>
              </a:rPr>
              <a:t>Ginzburg</a:t>
            </a:r>
            <a:r>
              <a:rPr lang="en-US" altLang="ja-JP" sz="1600" dirty="0">
                <a:latin typeface="Verdana" pitchFamily="34" charset="0"/>
              </a:rPr>
              <a:t>, </a:t>
            </a:r>
            <a:r>
              <a:rPr lang="en-US" altLang="ja-JP" sz="1600" dirty="0" err="1">
                <a:latin typeface="Verdana" pitchFamily="34" charset="0"/>
              </a:rPr>
              <a:t>Khazan</a:t>
            </a:r>
            <a:r>
              <a:rPr lang="en-US" altLang="ja-JP" sz="1600" dirty="0">
                <a:latin typeface="Verdana" pitchFamily="34" charset="0"/>
              </a:rPr>
              <a:t> &amp; </a:t>
            </a:r>
            <a:r>
              <a:rPr lang="en-US" altLang="ja-JP" sz="1600" dirty="0" err="1">
                <a:latin typeface="Verdana" pitchFamily="34" charset="0"/>
              </a:rPr>
              <a:t>Ptuskin</a:t>
            </a:r>
            <a:r>
              <a:rPr lang="en-US" altLang="ja-JP" sz="1600" i="1" dirty="0">
                <a:latin typeface="Verdana" pitchFamily="34" charset="0"/>
              </a:rPr>
              <a:t> </a:t>
            </a:r>
            <a:r>
              <a:rPr lang="en-US" altLang="ja-JP" sz="1600" dirty="0">
                <a:latin typeface="Verdana" pitchFamily="34" charset="0"/>
              </a:rPr>
              <a:t>(</a:t>
            </a:r>
            <a:r>
              <a:rPr lang="en-US" altLang="ja-JP" sz="1600" dirty="0" smtClean="0">
                <a:latin typeface="Verdana" pitchFamily="34" charset="0"/>
              </a:rPr>
              <a:t>1980), </a:t>
            </a:r>
            <a:r>
              <a:rPr lang="en-US" altLang="ja-JP" sz="1600" dirty="0" err="1" smtClean="0">
                <a:latin typeface="Verdana" pitchFamily="34" charset="0"/>
              </a:rPr>
              <a:t>Berezinskii</a:t>
            </a:r>
            <a:r>
              <a:rPr lang="en-US" altLang="ja-JP" sz="1600" dirty="0" smtClean="0">
                <a:latin typeface="Verdana" pitchFamily="34" charset="0"/>
              </a:rPr>
              <a:t> </a:t>
            </a:r>
            <a:r>
              <a:rPr lang="en-US" altLang="ja-JP" sz="1600" i="1" dirty="0">
                <a:latin typeface="Verdana" pitchFamily="34" charset="0"/>
              </a:rPr>
              <a:t>et al.</a:t>
            </a:r>
            <a:r>
              <a:rPr lang="en-US" altLang="ja-JP" sz="1600" dirty="0">
                <a:latin typeface="Verdana" pitchFamily="34" charset="0"/>
              </a:rPr>
              <a:t> (1991)]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0" y="3810000"/>
            <a:ext cx="1959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Diffusion </a:t>
            </a:r>
            <a:r>
              <a:rPr kumimoji="1" lang="en-US" altLang="ja-JP" dirty="0" err="1" smtClean="0"/>
              <a:t>eq</a:t>
            </a:r>
            <a:endParaRPr kumimoji="1" lang="ja-JP" altLang="en-US" dirty="0"/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304800" y="4495800"/>
            <a:ext cx="33274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latin typeface="Verdana" pitchFamily="34" charset="0"/>
              </a:rPr>
              <a:t>[Webber, Lee &amp; Gupta (1992)]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476282" y="5562600"/>
            <a:ext cx="2667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(</a:t>
            </a:r>
            <a:r>
              <a:rPr kumimoji="1" lang="en-US" altLang="ja-JP" dirty="0" smtClean="0"/>
              <a:t>+Solar modulation)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Typical Flux</a:t>
            </a:r>
            <a:endParaRPr kumimoji="1" lang="ja-JP" altLang="en-US" dirty="0"/>
          </a:p>
        </p:txBody>
      </p:sp>
      <p:pic>
        <p:nvPicPr>
          <p:cNvPr id="4" name="Picture 4" descr="p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86984"/>
            <a:ext cx="6781800" cy="489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981200" y="5301674"/>
            <a:ext cx="3379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 effect from extra dim?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95600" y="3949184"/>
            <a:ext cx="2484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Positive detection?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066800"/>
            <a:ext cx="4123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Fitted to solar-minimum data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Extra-dim Dependence</a:t>
            </a:r>
            <a:endParaRPr lang="ja-JP" altLang="en-US" dirty="0" smtClean="0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5181600" y="1600200"/>
            <a:ext cx="3505200" cy="2667000"/>
            <a:chOff x="1249" y="1104"/>
            <a:chExt cx="3552" cy="2304"/>
          </a:xfrm>
        </p:grpSpPr>
        <p:sp>
          <p:nvSpPr>
            <p:cNvPr id="13333" name="Line 4"/>
            <p:cNvSpPr>
              <a:spLocks noChangeShapeType="1"/>
            </p:cNvSpPr>
            <p:nvPr/>
          </p:nvSpPr>
          <p:spPr bwMode="auto">
            <a:xfrm>
              <a:off x="1249" y="3216"/>
              <a:ext cx="35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3334" name="Line 5"/>
            <p:cNvSpPr>
              <a:spLocks noChangeShapeType="1"/>
            </p:cNvSpPr>
            <p:nvPr/>
          </p:nvSpPr>
          <p:spPr bwMode="auto">
            <a:xfrm flipV="1">
              <a:off x="1440" y="1104"/>
              <a:ext cx="0" cy="2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8721725" y="3886200"/>
            <a:ext cx="4222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E</a:t>
            </a:r>
            <a:r>
              <a:rPr lang="en-US" altLang="ja-JP" baseline="-25000">
                <a:latin typeface="Palatino Linotype" pitchFamily="18" charset="0"/>
              </a:rPr>
              <a:t>0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5181600" y="1203325"/>
            <a:ext cx="93647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Symbol" pitchFamily="18" charset="2"/>
              </a:rPr>
              <a:t>Flux </a:t>
            </a:r>
            <a:r>
              <a:rPr lang="en-US" altLang="ja-JP" dirty="0" smtClean="0">
                <a:latin typeface="Symbol" pitchFamily="18" charset="2"/>
                <a:sym typeface="Symbol" pitchFamily="18" charset="2"/>
              </a:rPr>
              <a:t></a:t>
            </a:r>
            <a:endParaRPr lang="en-US" altLang="ja-JP" dirty="0">
              <a:latin typeface="Symbol" pitchFamily="18" charset="2"/>
              <a:sym typeface="Symbol" pitchFamily="18" charset="2"/>
            </a:endParaRPr>
          </a:p>
        </p:txBody>
      </p:sp>
      <p:sp>
        <p:nvSpPr>
          <p:cNvPr id="202760" name="Text Box 8"/>
          <p:cNvSpPr txBox="1">
            <a:spLocks noChangeArrowheads="1"/>
          </p:cNvSpPr>
          <p:nvPr/>
        </p:nvSpPr>
        <p:spPr bwMode="auto">
          <a:xfrm>
            <a:off x="1219200" y="5109627"/>
            <a:ext cx="6708888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dirty="0" smtClean="0"/>
              <a:t>Contribution only from those currently evaporating</a:t>
            </a:r>
          </a:p>
          <a:p>
            <a:pPr>
              <a:buFontTx/>
              <a:buChar char="•"/>
            </a:pPr>
            <a:r>
              <a:rPr lang="en-US" altLang="ja-JP" dirty="0" smtClean="0"/>
              <a:t>But spectrum unchanged</a:t>
            </a:r>
            <a:endParaRPr lang="ja-JP" altLang="en-US" dirty="0"/>
          </a:p>
          <a:p>
            <a:pPr>
              <a:buFontTx/>
              <a:buChar char="•"/>
            </a:pPr>
            <a:r>
              <a:rPr lang="en-US" altLang="ja-JP" dirty="0" smtClean="0"/>
              <a:t>Flux proportional to </a:t>
            </a:r>
            <a:r>
              <a:rPr lang="ja-JP" altLang="en-US" dirty="0" smtClean="0"/>
              <a:t>   →</a:t>
            </a:r>
            <a:r>
              <a:rPr lang="en-US" altLang="ja-JP" dirty="0" smtClean="0"/>
              <a:t>decreasing function of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</a:p>
        </p:txBody>
      </p:sp>
      <p:pic>
        <p:nvPicPr>
          <p:cNvPr id="13319" name="Picture 10" descr="pb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14488"/>
            <a:ext cx="403860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764" name="Freeform 12"/>
          <p:cNvSpPr>
            <a:spLocks/>
          </p:cNvSpPr>
          <p:nvPr/>
        </p:nvSpPr>
        <p:spPr bwMode="auto">
          <a:xfrm>
            <a:off x="5562600" y="1828800"/>
            <a:ext cx="2743200" cy="762000"/>
          </a:xfrm>
          <a:custGeom>
            <a:avLst/>
            <a:gdLst>
              <a:gd name="T0" fmla="*/ 0 w 1728"/>
              <a:gd name="T1" fmla="*/ 480 h 480"/>
              <a:gd name="T2" fmla="*/ 1056 w 1728"/>
              <a:gd name="T3" fmla="*/ 0 h 480"/>
              <a:gd name="T4" fmla="*/ 1728 w 1728"/>
              <a:gd name="T5" fmla="*/ 480 h 480"/>
              <a:gd name="T6" fmla="*/ 0 60000 65536"/>
              <a:gd name="T7" fmla="*/ 0 60000 65536"/>
              <a:gd name="T8" fmla="*/ 0 60000 65536"/>
              <a:gd name="T9" fmla="*/ 0 w 1728"/>
              <a:gd name="T10" fmla="*/ 0 h 480"/>
              <a:gd name="T11" fmla="*/ 1728 w 1728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480">
                <a:moveTo>
                  <a:pt x="0" y="480"/>
                </a:moveTo>
                <a:cubicBezTo>
                  <a:pt x="384" y="240"/>
                  <a:pt x="768" y="0"/>
                  <a:pt x="1056" y="0"/>
                </a:cubicBezTo>
                <a:cubicBezTo>
                  <a:pt x="1344" y="0"/>
                  <a:pt x="1536" y="240"/>
                  <a:pt x="1728" y="48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202765" name="Freeform 13"/>
          <p:cNvSpPr>
            <a:spLocks/>
          </p:cNvSpPr>
          <p:nvPr/>
        </p:nvSpPr>
        <p:spPr bwMode="auto">
          <a:xfrm>
            <a:off x="5562600" y="2819400"/>
            <a:ext cx="2743200" cy="762000"/>
          </a:xfrm>
          <a:custGeom>
            <a:avLst/>
            <a:gdLst>
              <a:gd name="T0" fmla="*/ 0 w 1728"/>
              <a:gd name="T1" fmla="*/ 480 h 480"/>
              <a:gd name="T2" fmla="*/ 1056 w 1728"/>
              <a:gd name="T3" fmla="*/ 0 h 480"/>
              <a:gd name="T4" fmla="*/ 1728 w 1728"/>
              <a:gd name="T5" fmla="*/ 480 h 480"/>
              <a:gd name="T6" fmla="*/ 0 60000 65536"/>
              <a:gd name="T7" fmla="*/ 0 60000 65536"/>
              <a:gd name="T8" fmla="*/ 0 60000 65536"/>
              <a:gd name="T9" fmla="*/ 0 w 1728"/>
              <a:gd name="T10" fmla="*/ 0 h 480"/>
              <a:gd name="T11" fmla="*/ 1728 w 1728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480">
                <a:moveTo>
                  <a:pt x="0" y="480"/>
                </a:moveTo>
                <a:cubicBezTo>
                  <a:pt x="384" y="240"/>
                  <a:pt x="768" y="0"/>
                  <a:pt x="1056" y="0"/>
                </a:cubicBezTo>
                <a:cubicBezTo>
                  <a:pt x="1344" y="0"/>
                  <a:pt x="1536" y="240"/>
                  <a:pt x="1728" y="48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202767" name="Text Box 15"/>
          <p:cNvSpPr txBox="1">
            <a:spLocks noChangeArrowheads="1"/>
          </p:cNvSpPr>
          <p:nvPr/>
        </p:nvSpPr>
        <p:spPr bwMode="auto">
          <a:xfrm>
            <a:off x="7632700" y="1463675"/>
            <a:ext cx="114646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ja-JP" altLang="en-US" dirty="0" smtClean="0"/>
              <a:t> </a:t>
            </a:r>
            <a:r>
              <a:rPr lang="en-US" altLang="ja-JP" dirty="0" smtClean="0"/>
              <a:t>small</a:t>
            </a:r>
            <a:endParaRPr lang="ja-JP" altLang="en-US" dirty="0"/>
          </a:p>
        </p:txBody>
      </p:sp>
      <p:sp>
        <p:nvSpPr>
          <p:cNvPr id="202768" name="Text Box 16"/>
          <p:cNvSpPr txBox="1">
            <a:spLocks noChangeArrowheads="1"/>
          </p:cNvSpPr>
          <p:nvPr/>
        </p:nvSpPr>
        <p:spPr bwMode="auto">
          <a:xfrm>
            <a:off x="7673975" y="2590800"/>
            <a:ext cx="11095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ja-JP" altLang="en-US" dirty="0" smtClean="0"/>
              <a:t> </a:t>
            </a:r>
            <a:r>
              <a:rPr lang="en-US" altLang="ja-JP" dirty="0" smtClean="0"/>
              <a:t>large</a:t>
            </a:r>
            <a:endParaRPr lang="ja-JP" altLang="en-US" dirty="0"/>
          </a:p>
        </p:txBody>
      </p:sp>
      <p:sp>
        <p:nvSpPr>
          <p:cNvPr id="202770" name="AutoShape 18"/>
          <p:cNvSpPr>
            <a:spLocks noChangeArrowheads="1"/>
          </p:cNvSpPr>
          <p:nvPr/>
        </p:nvSpPr>
        <p:spPr bwMode="auto">
          <a:xfrm>
            <a:off x="304800" y="4343400"/>
            <a:ext cx="1458499" cy="442674"/>
          </a:xfrm>
          <a:prstGeom prst="wedgeRoundRectCallout">
            <a:avLst>
              <a:gd name="adj1" fmla="val -20563"/>
              <a:gd name="adj2" fmla="val -105638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ja-JP" i="1" dirty="0">
                <a:latin typeface="Palatino Linotype" pitchFamily="18" charset="0"/>
              </a:rPr>
              <a:t>T</a:t>
            </a:r>
            <a:r>
              <a:rPr lang="en-US" altLang="ja-JP" baseline="-25000" dirty="0">
                <a:latin typeface="Palatino Linotype" pitchFamily="18" charset="0"/>
              </a:rPr>
              <a:t>H</a:t>
            </a:r>
            <a:r>
              <a:rPr lang="en-US" altLang="ja-JP" dirty="0"/>
              <a:t> </a:t>
            </a:r>
            <a:r>
              <a:rPr lang="en-US" altLang="ja-JP" dirty="0">
                <a:latin typeface="msam10" pitchFamily="34" charset="0"/>
              </a:rPr>
              <a:t>&amp;</a:t>
            </a:r>
            <a:r>
              <a:rPr lang="en-US" altLang="ja-JP" dirty="0"/>
              <a:t> </a:t>
            </a:r>
            <a:r>
              <a:rPr lang="en-US" altLang="ja-JP" dirty="0" err="1">
                <a:latin typeface="+mn-lt"/>
              </a:rPr>
              <a:t>GeV</a:t>
            </a:r>
            <a:endParaRPr lang="en-US" altLang="ja-JP" dirty="0">
              <a:latin typeface="+mn-lt"/>
            </a:endParaRPr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4014408" y="3048000"/>
            <a:ext cx="131959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Diffusion</a:t>
            </a:r>
            <a:endParaRPr lang="ja-JP" altLang="en-US" dirty="0"/>
          </a:p>
        </p:txBody>
      </p:sp>
      <p:sp>
        <p:nvSpPr>
          <p:cNvPr id="13330" name="AutoShape 23"/>
          <p:cNvSpPr>
            <a:spLocks noChangeArrowheads="1"/>
          </p:cNvSpPr>
          <p:nvPr/>
        </p:nvSpPr>
        <p:spPr bwMode="auto">
          <a:xfrm>
            <a:off x="4191000" y="2362200"/>
            <a:ext cx="1066800" cy="6096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02776" name="Freeform 24"/>
          <p:cNvSpPr>
            <a:spLocks/>
          </p:cNvSpPr>
          <p:nvPr/>
        </p:nvSpPr>
        <p:spPr bwMode="auto">
          <a:xfrm>
            <a:off x="3962400" y="5848290"/>
            <a:ext cx="152400" cy="400110"/>
          </a:xfrm>
          <a:custGeom>
            <a:avLst/>
            <a:gdLst>
              <a:gd name="T0" fmla="*/ 0 w 288"/>
              <a:gd name="T1" fmla="*/ 48 h 1200"/>
              <a:gd name="T2" fmla="*/ 288 w 288"/>
              <a:gd name="T3" fmla="*/ 0 h 1200"/>
              <a:gd name="T4" fmla="*/ 288 w 288"/>
              <a:gd name="T5" fmla="*/ 1200 h 1200"/>
              <a:gd name="T6" fmla="*/ 0 w 288"/>
              <a:gd name="T7" fmla="*/ 1200 h 1200"/>
              <a:gd name="T8" fmla="*/ 0 w 288"/>
              <a:gd name="T9" fmla="*/ 48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1200"/>
              <a:gd name="T17" fmla="*/ 288 w 288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1200">
                <a:moveTo>
                  <a:pt x="0" y="48"/>
                </a:moveTo>
                <a:lnTo>
                  <a:pt x="288" y="0"/>
                </a:lnTo>
                <a:lnTo>
                  <a:pt x="288" y="1200"/>
                </a:lnTo>
                <a:lnTo>
                  <a:pt x="0" y="1200"/>
                </a:lnTo>
                <a:lnTo>
                  <a:pt x="0" y="48"/>
                </a:lnTo>
                <a:close/>
              </a:path>
            </a:pathLst>
          </a:custGeom>
          <a:solidFill>
            <a:srgbClr val="FF0000">
              <a:alpha val="39999"/>
            </a:srgb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ja-JP" altLang="en-US"/>
          </a:p>
        </p:txBody>
      </p:sp>
      <p:sp>
        <p:nvSpPr>
          <p:cNvPr id="13332" name="Text Box 25"/>
          <p:cNvSpPr txBox="1">
            <a:spLocks noChangeArrowheads="1"/>
          </p:cNvSpPr>
          <p:nvPr/>
        </p:nvSpPr>
        <p:spPr bwMode="auto">
          <a:xfrm>
            <a:off x="0" y="1171575"/>
            <a:ext cx="369364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Mass function (present-day)</a:t>
            </a:r>
            <a:endParaRPr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24000" y="1905000"/>
            <a:ext cx="529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M*</a:t>
            </a:r>
            <a:endParaRPr kumimoji="1" lang="ja-JP" altLang="en-US" dirty="0"/>
          </a:p>
        </p:txBody>
      </p:sp>
      <p:sp>
        <p:nvSpPr>
          <p:cNvPr id="23" name="Freeform 7"/>
          <p:cNvSpPr>
            <a:spLocks/>
          </p:cNvSpPr>
          <p:nvPr/>
        </p:nvSpPr>
        <p:spPr bwMode="auto">
          <a:xfrm>
            <a:off x="457200" y="2286000"/>
            <a:ext cx="990600" cy="1828800"/>
          </a:xfrm>
          <a:custGeom>
            <a:avLst/>
            <a:gdLst>
              <a:gd name="T0" fmla="*/ 0 w 984"/>
              <a:gd name="T1" fmla="*/ 165 h 1761"/>
              <a:gd name="T2" fmla="*/ 984 w 984"/>
              <a:gd name="T3" fmla="*/ 0 h 1761"/>
              <a:gd name="T4" fmla="*/ 984 w 984"/>
              <a:gd name="T5" fmla="*/ 1761 h 1761"/>
              <a:gd name="T6" fmla="*/ 0 w 984"/>
              <a:gd name="T7" fmla="*/ 1761 h 1761"/>
              <a:gd name="T8" fmla="*/ 0 w 984"/>
              <a:gd name="T9" fmla="*/ 165 h 17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4"/>
              <a:gd name="T16" fmla="*/ 0 h 1761"/>
              <a:gd name="T17" fmla="*/ 984 w 984"/>
              <a:gd name="T18" fmla="*/ 1761 h 17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4" h="1761">
                <a:moveTo>
                  <a:pt x="0" y="165"/>
                </a:moveTo>
                <a:lnTo>
                  <a:pt x="984" y="0"/>
                </a:lnTo>
                <a:lnTo>
                  <a:pt x="984" y="1761"/>
                </a:lnTo>
                <a:lnTo>
                  <a:pt x="0" y="1761"/>
                </a:lnTo>
                <a:lnTo>
                  <a:pt x="0" y="165"/>
                </a:lnTo>
                <a:close/>
              </a:path>
            </a:pathLst>
          </a:custGeom>
          <a:solidFill>
            <a:srgbClr val="FFC000">
              <a:alpha val="30000"/>
            </a:srgb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ja-JP" altLang="en-US"/>
          </a:p>
        </p:txBody>
      </p:sp>
      <p:sp>
        <p:nvSpPr>
          <p:cNvPr id="202763" name="Freeform 11"/>
          <p:cNvSpPr>
            <a:spLocks/>
          </p:cNvSpPr>
          <p:nvPr/>
        </p:nvSpPr>
        <p:spPr bwMode="auto">
          <a:xfrm>
            <a:off x="457200" y="2395538"/>
            <a:ext cx="442913" cy="1719262"/>
          </a:xfrm>
          <a:custGeom>
            <a:avLst/>
            <a:gdLst>
              <a:gd name="T0" fmla="*/ 0 w 288"/>
              <a:gd name="T1" fmla="*/ 48 h 1200"/>
              <a:gd name="T2" fmla="*/ 288 w 288"/>
              <a:gd name="T3" fmla="*/ 0 h 1200"/>
              <a:gd name="T4" fmla="*/ 288 w 288"/>
              <a:gd name="T5" fmla="*/ 1200 h 1200"/>
              <a:gd name="T6" fmla="*/ 0 w 288"/>
              <a:gd name="T7" fmla="*/ 1200 h 1200"/>
              <a:gd name="T8" fmla="*/ 0 w 288"/>
              <a:gd name="T9" fmla="*/ 48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1200"/>
              <a:gd name="T17" fmla="*/ 288 w 288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1200">
                <a:moveTo>
                  <a:pt x="0" y="48"/>
                </a:moveTo>
                <a:lnTo>
                  <a:pt x="288" y="0"/>
                </a:lnTo>
                <a:lnTo>
                  <a:pt x="288" y="1200"/>
                </a:lnTo>
                <a:lnTo>
                  <a:pt x="0" y="1200"/>
                </a:lnTo>
                <a:lnTo>
                  <a:pt x="0" y="48"/>
                </a:lnTo>
                <a:close/>
              </a:path>
            </a:pathLst>
          </a:custGeom>
          <a:solidFill>
            <a:srgbClr val="FF0000">
              <a:alpha val="39999"/>
            </a:srgb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77000" y="3505200"/>
            <a:ext cx="1443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ym typeface="Symbol"/>
              </a:rPr>
              <a:t></a:t>
            </a:r>
            <a:r>
              <a:rPr kumimoji="1" lang="en-US" altLang="ja-JP" baseline="-25000" dirty="0" err="1" smtClean="0">
                <a:latin typeface="Lucida Sans Unicode"/>
                <a:sym typeface="Symbol"/>
              </a:rPr>
              <a:t>i</a:t>
            </a:r>
            <a:r>
              <a:rPr kumimoji="1" lang="en-US" altLang="ja-JP" dirty="0" smtClean="0"/>
              <a:t> is same</a:t>
            </a:r>
            <a:endParaRPr kumimoji="1" lang="ja-JP" altLang="en-US" dirty="0"/>
          </a:p>
        </p:txBody>
      </p:sp>
      <p:sp>
        <p:nvSpPr>
          <p:cNvPr id="26" name="左矢印 25"/>
          <p:cNvSpPr/>
          <p:nvPr/>
        </p:nvSpPr>
        <p:spPr bwMode="auto">
          <a:xfrm>
            <a:off x="533400" y="3200400"/>
            <a:ext cx="762000" cy="228600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メイリオ" pitchFamily="50" charset="-128"/>
            </a:endParaRPr>
          </a:p>
        </p:txBody>
      </p:sp>
      <p:sp>
        <p:nvSpPr>
          <p:cNvPr id="202769" name="AutoShape 17"/>
          <p:cNvSpPr>
            <a:spLocks noChangeArrowheads="1"/>
          </p:cNvSpPr>
          <p:nvPr/>
        </p:nvSpPr>
        <p:spPr bwMode="auto">
          <a:xfrm>
            <a:off x="7086600" y="205740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cxnSp>
        <p:nvCxnSpPr>
          <p:cNvPr id="24" name="直線コネクタ 23"/>
          <p:cNvCxnSpPr/>
          <p:nvPr/>
        </p:nvCxnSpPr>
        <p:spPr bwMode="auto">
          <a:xfrm rot="10800000">
            <a:off x="5257800" y="2362200"/>
            <a:ext cx="3429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93" descr="p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47800"/>
            <a:ext cx="6780213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Constraints on </a:t>
            </a:r>
            <a:r>
              <a:rPr lang="en-US" altLang="ja-JP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  <a:sym typeface="Symbol"/>
              </a:rPr>
              <a:t></a:t>
            </a:r>
            <a:r>
              <a:rPr lang="en-US" altLang="ja-JP" baseline="-25000" dirty="0" err="1" smtClean="0">
                <a:solidFill>
                  <a:schemeClr val="tx1"/>
                </a:solidFill>
                <a:latin typeface="Arial Unicode MS"/>
                <a:ea typeface="Arial Unicode MS" pitchFamily="50" charset="-128"/>
                <a:cs typeface="Arial Unicode MS" pitchFamily="50" charset="-128"/>
                <a:sym typeface="Symbol"/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 or </a:t>
            </a:r>
            <a:r>
              <a:rPr lang="en-US" altLang="ja-JP" dirty="0" smtClean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ℓ</a:t>
            </a:r>
          </a:p>
        </p:txBody>
      </p:sp>
      <p:sp>
        <p:nvSpPr>
          <p:cNvPr id="15368" name="Text Box 94"/>
          <p:cNvSpPr txBox="1">
            <a:spLocks noChangeArrowheads="1"/>
          </p:cNvSpPr>
          <p:nvPr/>
        </p:nvSpPr>
        <p:spPr bwMode="auto">
          <a:xfrm>
            <a:off x="1905000" y="11430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 dirty="0" err="1">
                <a:latin typeface="Monotype Corsiva" pitchFamily="66" charset="0"/>
              </a:rPr>
              <a:t>G</a:t>
            </a:r>
            <a:r>
              <a:rPr lang="en-US" altLang="ja-JP" sz="2400" i="1" dirty="0" err="1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sz="2400" baseline="-25000" dirty="0" err="1">
                <a:latin typeface="Arial Unicode MS" pitchFamily="50" charset="-128"/>
                <a:sym typeface="Symbol" pitchFamily="18" charset="2"/>
              </a:rPr>
              <a:t>i</a:t>
            </a:r>
            <a:r>
              <a:rPr lang="en-US" altLang="ja-JP" sz="2400" dirty="0">
                <a:latin typeface="Palatino Linotype" pitchFamily="18" charset="0"/>
                <a:sym typeface="Symbol" pitchFamily="18" charset="2"/>
              </a:rPr>
              <a:t> = </a:t>
            </a:r>
          </a:p>
        </p:txBody>
      </p:sp>
      <p:sp>
        <p:nvSpPr>
          <p:cNvPr id="15369" name="Text Box 95"/>
          <p:cNvSpPr txBox="1">
            <a:spLocks noChangeArrowheads="1"/>
          </p:cNvSpPr>
          <p:nvPr/>
        </p:nvSpPr>
        <p:spPr bwMode="auto">
          <a:xfrm rot="-5400000">
            <a:off x="-495300" y="35433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dirty="0" smtClean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Extra dim (</a:t>
            </a:r>
            <a:r>
              <a:rPr lang="en-US" altLang="ja-JP" sz="2400" dirty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sz="2400" dirty="0">
                <a:solidFill>
                  <a:srgbClr val="FF3300"/>
                </a:solidFill>
                <a:latin typeface="Palatino Linotype" pitchFamily="18" charset="0"/>
              </a:rPr>
              <a:t>/</a:t>
            </a:r>
            <a:r>
              <a:rPr lang="en-US" altLang="ja-JP" sz="2400" i="1" dirty="0">
                <a:solidFill>
                  <a:srgbClr val="FF3300"/>
                </a:solidFill>
                <a:latin typeface="Palatino Linotype" pitchFamily="18" charset="0"/>
              </a:rPr>
              <a:t>l</a:t>
            </a:r>
            <a:r>
              <a:rPr lang="en-US" altLang="ja-JP" sz="2400" baseline="-25000" dirty="0">
                <a:solidFill>
                  <a:srgbClr val="FF3300"/>
                </a:solidFill>
                <a:latin typeface="Palatino Linotype" pitchFamily="18" charset="0"/>
              </a:rPr>
              <a:t>4</a:t>
            </a:r>
            <a:r>
              <a:rPr lang="en-US" altLang="ja-JP" sz="2400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15370" name="Text Box 96"/>
          <p:cNvSpPr txBox="1">
            <a:spLocks noChangeArrowheads="1"/>
          </p:cNvSpPr>
          <p:nvPr/>
        </p:nvSpPr>
        <p:spPr bwMode="auto">
          <a:xfrm>
            <a:off x="3733800" y="6019800"/>
            <a:ext cx="2667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dirty="0" smtClean="0">
                <a:solidFill>
                  <a:srgbClr val="000099"/>
                </a:solidFill>
                <a:latin typeface="メイリオ" pitchFamily="50" charset="-128"/>
              </a:rPr>
              <a:t>Accretion (</a:t>
            </a:r>
            <a:r>
              <a:rPr lang="en-US" altLang="ja-JP" sz="2400" i="1" dirty="0" smtClean="0">
                <a:solidFill>
                  <a:srgbClr val="000099"/>
                </a:solidFill>
                <a:latin typeface="Palatino Linotype" pitchFamily="18" charset="0"/>
              </a:rPr>
              <a:t>F</a:t>
            </a:r>
            <a:r>
              <a:rPr lang="en-US" altLang="ja-JP" sz="2400" dirty="0">
                <a:solidFill>
                  <a:srgbClr val="000099"/>
                </a:solidFill>
                <a:latin typeface="メイリオ" pitchFamily="50" charset="-128"/>
              </a:rPr>
              <a:t>)</a:t>
            </a:r>
          </a:p>
        </p:txBody>
      </p:sp>
      <p:sp>
        <p:nvSpPr>
          <p:cNvPr id="15371" name="AutoShape 97"/>
          <p:cNvSpPr>
            <a:spLocks/>
          </p:cNvSpPr>
          <p:nvPr/>
        </p:nvSpPr>
        <p:spPr bwMode="auto">
          <a:xfrm rot="5400000">
            <a:off x="5029200" y="-838200"/>
            <a:ext cx="304800" cy="4876800"/>
          </a:xfrm>
          <a:prstGeom prst="lef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5372" name="Text Box 98"/>
          <p:cNvSpPr txBox="1">
            <a:spLocks noChangeArrowheads="1"/>
          </p:cNvSpPr>
          <p:nvPr/>
        </p:nvSpPr>
        <p:spPr bwMode="auto">
          <a:xfrm>
            <a:off x="3429000" y="1066800"/>
            <a:ext cx="410240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Large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 smtClean="0"/>
              <a:t>= weaker bound on PBH</a:t>
            </a:r>
            <a:endParaRPr lang="ja-JP" altLang="en-US" dirty="0"/>
          </a:p>
        </p:txBody>
      </p:sp>
      <p:sp>
        <p:nvSpPr>
          <p:cNvPr id="15373" name="Freeform 100"/>
          <p:cNvSpPr>
            <a:spLocks/>
          </p:cNvSpPr>
          <p:nvPr/>
        </p:nvSpPr>
        <p:spPr bwMode="auto">
          <a:xfrm>
            <a:off x="2209800" y="1752600"/>
            <a:ext cx="5562600" cy="3962400"/>
          </a:xfrm>
          <a:custGeom>
            <a:avLst/>
            <a:gdLst>
              <a:gd name="T0" fmla="*/ 3312 w 3504"/>
              <a:gd name="T1" fmla="*/ 0 h 2496"/>
              <a:gd name="T2" fmla="*/ 3504 w 3504"/>
              <a:gd name="T3" fmla="*/ 0 h 2496"/>
              <a:gd name="T4" fmla="*/ 3504 w 3504"/>
              <a:gd name="T5" fmla="*/ 2496 h 2496"/>
              <a:gd name="T6" fmla="*/ 0 w 3504"/>
              <a:gd name="T7" fmla="*/ 2496 h 2496"/>
              <a:gd name="T8" fmla="*/ 0 w 3504"/>
              <a:gd name="T9" fmla="*/ 2016 h 2496"/>
              <a:gd name="T10" fmla="*/ 192 w 3504"/>
              <a:gd name="T11" fmla="*/ 2016 h 2496"/>
              <a:gd name="T12" fmla="*/ 720 w 3504"/>
              <a:gd name="T13" fmla="*/ 1968 h 2496"/>
              <a:gd name="T14" fmla="*/ 1248 w 3504"/>
              <a:gd name="T15" fmla="*/ 1920 h 2496"/>
              <a:gd name="T16" fmla="*/ 1824 w 3504"/>
              <a:gd name="T17" fmla="*/ 1824 h 2496"/>
              <a:gd name="T18" fmla="*/ 2304 w 3504"/>
              <a:gd name="T19" fmla="*/ 1680 h 2496"/>
              <a:gd name="T20" fmla="*/ 2592 w 3504"/>
              <a:gd name="T21" fmla="*/ 1536 h 2496"/>
              <a:gd name="T22" fmla="*/ 2832 w 3504"/>
              <a:gd name="T23" fmla="*/ 1344 h 2496"/>
              <a:gd name="T24" fmla="*/ 3072 w 3504"/>
              <a:gd name="T25" fmla="*/ 960 h 2496"/>
              <a:gd name="T26" fmla="*/ 3216 w 3504"/>
              <a:gd name="T27" fmla="*/ 480 h 2496"/>
              <a:gd name="T28" fmla="*/ 3312 w 3504"/>
              <a:gd name="T29" fmla="*/ 0 h 24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504"/>
              <a:gd name="T46" fmla="*/ 0 h 2496"/>
              <a:gd name="T47" fmla="*/ 3504 w 3504"/>
              <a:gd name="T48" fmla="*/ 2496 h 249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504" h="2496">
                <a:moveTo>
                  <a:pt x="3312" y="0"/>
                </a:moveTo>
                <a:lnTo>
                  <a:pt x="3504" y="0"/>
                </a:lnTo>
                <a:lnTo>
                  <a:pt x="3504" y="2496"/>
                </a:lnTo>
                <a:lnTo>
                  <a:pt x="0" y="2496"/>
                </a:lnTo>
                <a:lnTo>
                  <a:pt x="0" y="2016"/>
                </a:lnTo>
                <a:lnTo>
                  <a:pt x="192" y="2016"/>
                </a:lnTo>
                <a:lnTo>
                  <a:pt x="720" y="1968"/>
                </a:lnTo>
                <a:lnTo>
                  <a:pt x="1248" y="1920"/>
                </a:lnTo>
                <a:lnTo>
                  <a:pt x="1824" y="1824"/>
                </a:lnTo>
                <a:lnTo>
                  <a:pt x="2304" y="1680"/>
                </a:lnTo>
                <a:lnTo>
                  <a:pt x="2592" y="1536"/>
                </a:lnTo>
                <a:lnTo>
                  <a:pt x="2832" y="1344"/>
                </a:lnTo>
                <a:lnTo>
                  <a:pt x="3072" y="960"/>
                </a:lnTo>
                <a:lnTo>
                  <a:pt x="3216" y="480"/>
                </a:lnTo>
                <a:lnTo>
                  <a:pt x="3312" y="0"/>
                </a:lnTo>
                <a:close/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5374" name="Text Box 101"/>
          <p:cNvSpPr txBox="1">
            <a:spLocks noChangeArrowheads="1"/>
          </p:cNvSpPr>
          <p:nvPr/>
        </p:nvSpPr>
        <p:spPr bwMode="auto">
          <a:xfrm>
            <a:off x="6629400" y="4038600"/>
            <a:ext cx="8191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000" b="1">
                <a:solidFill>
                  <a:srgbClr val="FF3300"/>
                </a:solidFill>
              </a:rPr>
              <a:t>×</a:t>
            </a:r>
          </a:p>
        </p:txBody>
      </p:sp>
      <p:sp>
        <p:nvSpPr>
          <p:cNvPr id="15375" name="Text Box 102"/>
          <p:cNvSpPr txBox="1">
            <a:spLocks noChangeArrowheads="1"/>
          </p:cNvSpPr>
          <p:nvPr/>
        </p:nvSpPr>
        <p:spPr bwMode="auto">
          <a:xfrm>
            <a:off x="4495800" y="2971800"/>
            <a:ext cx="9461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000" b="1" dirty="0">
                <a:solidFill>
                  <a:srgbClr val="FF3300"/>
                </a:solidFill>
              </a:rPr>
              <a:t>○</a:t>
            </a:r>
          </a:p>
        </p:txBody>
      </p:sp>
      <p:sp>
        <p:nvSpPr>
          <p:cNvPr id="15376" name="Text Box 105"/>
          <p:cNvSpPr txBox="1">
            <a:spLocks noChangeArrowheads="1"/>
          </p:cNvSpPr>
          <p:nvPr/>
        </p:nvSpPr>
        <p:spPr bwMode="auto">
          <a:xfrm>
            <a:off x="6009680" y="6457890"/>
            <a:ext cx="31343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メイリオ" pitchFamily="50" charset="-128"/>
              </a:rPr>
              <a:t>Density contrast </a:t>
            </a:r>
            <a:r>
              <a:rPr lang="en-US" altLang="ja-JP" dirty="0" smtClean="0">
                <a:latin typeface="Monotype Corsiva" pitchFamily="66" charset="0"/>
              </a:rPr>
              <a:t>G</a:t>
            </a:r>
            <a:r>
              <a:rPr lang="en-US" altLang="ja-JP" dirty="0" smtClean="0">
                <a:latin typeface="Palatino Linotype" pitchFamily="18" charset="0"/>
              </a:rPr>
              <a:t> </a:t>
            </a:r>
            <a:r>
              <a:rPr lang="en-US" altLang="ja-JP" dirty="0">
                <a:latin typeface="cmsy10" pitchFamily="34" charset="0"/>
              </a:rPr>
              <a:t>»</a:t>
            </a:r>
            <a:r>
              <a:rPr lang="en-US" altLang="ja-JP" dirty="0">
                <a:latin typeface="Palatino Linotype" pitchFamily="18" charset="0"/>
              </a:rPr>
              <a:t> 10</a:t>
            </a:r>
            <a:r>
              <a:rPr lang="en-US" altLang="ja-JP" baseline="30000" dirty="0">
                <a:latin typeface="Palatino Linotype" pitchFamily="18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 animBg="1"/>
      <p:bldP spid="15374" grpId="0"/>
      <p:bldP spid="153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US" altLang="ja-JP" b="1" dirty="0" smtClean="0"/>
              <a:t>Extragalactic X/</a:t>
            </a:r>
            <a:r>
              <a:rPr lang="en-US" altLang="ja-JP" b="1" dirty="0" smtClean="0">
                <a:sym typeface="Symbol" pitchFamily="18" charset="2"/>
              </a:rPr>
              <a:t></a:t>
            </a:r>
            <a:r>
              <a:rPr lang="en-US" altLang="ja-JP" b="1" dirty="0" smtClean="0"/>
              <a:t>-ray </a:t>
            </a:r>
            <a:br>
              <a:rPr lang="en-US" altLang="ja-JP" b="1" dirty="0" smtClean="0"/>
            </a:br>
            <a:r>
              <a:rPr lang="en-US" altLang="ja-JP" b="1" dirty="0" smtClean="0"/>
              <a:t>Background</a:t>
            </a:r>
            <a:br>
              <a:rPr lang="en-US" altLang="ja-JP" b="1" dirty="0" smtClean="0"/>
            </a:br>
            <a:r>
              <a:rPr lang="en-US" altLang="ja-JP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[YS </a:t>
            </a:r>
            <a:r>
              <a:rPr lang="en-US" altLang="ja-JP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 al</a:t>
            </a:r>
            <a:r>
              <a:rPr lang="en-US" altLang="ja-JP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., PRD 68 (2003) 103510]</a:t>
            </a:r>
            <a:endParaRPr lang="ja-JP" altLang="en-US" sz="2000" dirty="0" smtClean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phot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143000"/>
            <a:ext cx="73152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4371975" y="6430963"/>
            <a:ext cx="477202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>
                <a:latin typeface="Verdana" pitchFamily="34" charset="0"/>
              </a:rPr>
              <a:t>http://cossc.gsfc.nasa.gov/docs/cgro/images/home/Cartoon_CGRO.jpg</a:t>
            </a:r>
          </a:p>
          <a:p>
            <a:r>
              <a:rPr lang="en-US" altLang="ja-JP" sz="1000">
                <a:latin typeface="Verdana" pitchFamily="34" charset="0"/>
              </a:rPr>
              <a:t>http://heasarc.gsfc.nasa.gov/Images/heao1/heao1_sat_small2.gif</a:t>
            </a:r>
          </a:p>
        </p:txBody>
      </p:sp>
      <p:pic>
        <p:nvPicPr>
          <p:cNvPr id="17413" name="Picture 9" descr="heao1_sat_small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581400"/>
            <a:ext cx="14573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0" descr="Cartoon_CGR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1295400"/>
            <a:ext cx="25146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5562600" y="3733800"/>
            <a:ext cx="24193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latin typeface="Verdana" pitchFamily="34" charset="0"/>
              </a:rPr>
              <a:t>[Strong et al. (2003)]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1828800" y="5638800"/>
            <a:ext cx="6413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keV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5791200" y="5638800"/>
            <a:ext cx="6762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GeV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3733800" y="5638800"/>
            <a:ext cx="7112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MeV</a:t>
            </a:r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Observations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US" altLang="ja-JP" b="1" dirty="0" smtClean="0"/>
              <a:t>Overview</a:t>
            </a:r>
            <a:endParaRPr lang="ja-JP" alt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Spectrum</a:t>
            </a:r>
            <a:endParaRPr lang="ja-JP" altLang="en-US" dirty="0" smtClean="0"/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2743200" y="1295400"/>
            <a:ext cx="407996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Superposing blackbody spectra</a:t>
            </a:r>
            <a:endParaRPr lang="ja-JP" altLang="en-US" dirty="0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525588" y="2117725"/>
            <a:ext cx="5638800" cy="3657600"/>
            <a:chOff x="1249" y="1104"/>
            <a:chExt cx="3552" cy="2304"/>
          </a:xfrm>
        </p:grpSpPr>
        <p:sp>
          <p:nvSpPr>
            <p:cNvPr id="18464" name="Line 5"/>
            <p:cNvSpPr>
              <a:spLocks noChangeShapeType="1"/>
            </p:cNvSpPr>
            <p:nvPr/>
          </p:nvSpPr>
          <p:spPr bwMode="auto">
            <a:xfrm>
              <a:off x="1249" y="3216"/>
              <a:ext cx="35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8465" name="Line 6"/>
            <p:cNvSpPr>
              <a:spLocks noChangeShapeType="1"/>
            </p:cNvSpPr>
            <p:nvPr/>
          </p:nvSpPr>
          <p:spPr bwMode="auto">
            <a:xfrm flipV="1">
              <a:off x="1440" y="1104"/>
              <a:ext cx="0" cy="2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7391400" y="5257800"/>
            <a:ext cx="8397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Palatino Linotype" pitchFamily="18" charset="0"/>
              </a:rPr>
              <a:t>log </a:t>
            </a:r>
            <a:r>
              <a:rPr lang="en-US" altLang="ja-JP" i="1">
                <a:latin typeface="Palatino Linotype" pitchFamily="18" charset="0"/>
              </a:rPr>
              <a:t>E</a:t>
            </a:r>
            <a:r>
              <a:rPr lang="en-US" altLang="ja-JP" baseline="-25000">
                <a:latin typeface="Palatino Linotype" pitchFamily="18" charset="0"/>
              </a:rPr>
              <a:t>0</a:t>
            </a: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1447800" y="1676400"/>
            <a:ext cx="685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Palatino Linotype" pitchFamily="18" charset="0"/>
              </a:rPr>
              <a:t>log</a:t>
            </a:r>
            <a:r>
              <a:rPr lang="en-US" altLang="ja-JP" i="1">
                <a:latin typeface="Palatino Linotype" pitchFamily="18" charset="0"/>
              </a:rPr>
              <a:t> I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3581400" y="5546725"/>
            <a:ext cx="10763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T</a:t>
            </a:r>
            <a:r>
              <a:rPr lang="en-US" altLang="ja-JP" baseline="-25000"/>
              <a:t>H</a:t>
            </a:r>
            <a:r>
              <a:rPr lang="en-US" altLang="ja-JP">
                <a:latin typeface="Palatino Linotype" pitchFamily="18" charset="0"/>
              </a:rPr>
              <a:t>/(1+</a:t>
            </a:r>
            <a:r>
              <a:rPr lang="en-US" altLang="ja-JP" i="1">
                <a:latin typeface="Palatino Linotype" pitchFamily="18" charset="0"/>
              </a:rPr>
              <a:t>z</a:t>
            </a:r>
            <a:r>
              <a:rPr lang="en-US" altLang="ja-JP">
                <a:latin typeface="Palatino Linotype" pitchFamily="18" charset="0"/>
              </a:rPr>
              <a:t>)</a:t>
            </a:r>
            <a:endParaRPr lang="en-US" altLang="ja-JP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533400" y="3048000"/>
            <a:ext cx="12525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msy10" pitchFamily="34" charset="0"/>
              </a:rPr>
              <a:t>/ </a:t>
            </a:r>
            <a:r>
              <a:rPr lang="en-US" altLang="ja-JP" i="1">
                <a:latin typeface="Palatino Linotype" pitchFamily="18" charset="0"/>
              </a:rPr>
              <a:t>M</a:t>
            </a:r>
            <a:r>
              <a:rPr lang="en-US" altLang="ja-JP" baseline="-25000"/>
              <a:t>bh</a:t>
            </a:r>
            <a:r>
              <a:rPr lang="en-US" altLang="ja-JP">
                <a:latin typeface="Palatino Linotype" pitchFamily="18" charset="0"/>
              </a:rPr>
              <a:t>/</a:t>
            </a:r>
            <a:r>
              <a:rPr lang="en-US" altLang="ja-JP" i="1">
                <a:latin typeface="Palatino Linotype" pitchFamily="18" charset="0"/>
              </a:rPr>
              <a:t>T</a:t>
            </a:r>
            <a:r>
              <a:rPr lang="en-US" altLang="ja-JP" baseline="-25000"/>
              <a:t>H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3124200" y="1752600"/>
            <a:ext cx="28590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I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>
                <a:latin typeface="cmsy10" pitchFamily="34" charset="0"/>
              </a:rPr>
              <a:t>/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 i="1">
                <a:latin typeface="Palatino Linotype" pitchFamily="18" charset="0"/>
              </a:rPr>
              <a:t>n</a:t>
            </a:r>
            <a:r>
              <a:rPr lang="en-US" altLang="ja-JP" baseline="-25000"/>
              <a:t>bh</a:t>
            </a:r>
            <a:r>
              <a:rPr lang="en-US" altLang="ja-JP">
                <a:latin typeface="Palatino Linotype" pitchFamily="18" charset="0"/>
              </a:rPr>
              <a:t>/(1+</a:t>
            </a:r>
            <a:r>
              <a:rPr lang="en-US" altLang="ja-JP" i="1">
                <a:latin typeface="Palatino Linotype" pitchFamily="18" charset="0"/>
              </a:rPr>
              <a:t>z</a:t>
            </a:r>
            <a:r>
              <a:rPr lang="en-US" altLang="ja-JP">
                <a:latin typeface="Palatino Linotype" pitchFamily="18" charset="0"/>
              </a:rPr>
              <a:t>)</a:t>
            </a:r>
            <a:r>
              <a:rPr lang="en-US" altLang="ja-JP" baseline="30000"/>
              <a:t>3</a:t>
            </a:r>
            <a:r>
              <a:rPr lang="en-US" altLang="ja-JP"/>
              <a:t> </a:t>
            </a:r>
            <a:r>
              <a:rPr lang="en-US" altLang="ja-JP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baseline="30000">
                <a:latin typeface="Palatino Linotype" pitchFamily="18" charset="0"/>
              </a:rPr>
              <a:t>1/2</a:t>
            </a:r>
            <a:r>
              <a:rPr lang="en-US" altLang="ja-JP"/>
              <a:t> </a:t>
            </a:r>
            <a:r>
              <a:rPr lang="en-US" altLang="ja-JP" i="1">
                <a:latin typeface="Palatino Linotype" pitchFamily="18" charset="0"/>
              </a:rPr>
              <a:t>M</a:t>
            </a:r>
            <a:r>
              <a:rPr lang="en-US" altLang="ja-JP" baseline="-25000"/>
              <a:t>bh</a:t>
            </a:r>
            <a:r>
              <a:rPr lang="en-US" altLang="ja-JP" baseline="30000">
                <a:latin typeface="Palatino Linotype" pitchFamily="18" charset="0"/>
              </a:rPr>
              <a:t>3/2</a:t>
            </a:r>
            <a:r>
              <a:rPr lang="en-US" altLang="ja-JP"/>
              <a:t> </a:t>
            </a:r>
          </a:p>
        </p:txBody>
      </p:sp>
      <p:sp>
        <p:nvSpPr>
          <p:cNvPr id="177165" name="Freeform 13"/>
          <p:cNvSpPr>
            <a:spLocks/>
          </p:cNvSpPr>
          <p:nvPr/>
        </p:nvSpPr>
        <p:spPr bwMode="auto">
          <a:xfrm>
            <a:off x="2971800" y="2879725"/>
            <a:ext cx="2362200" cy="1498600"/>
          </a:xfrm>
          <a:custGeom>
            <a:avLst/>
            <a:gdLst>
              <a:gd name="T0" fmla="*/ 0 w 1488"/>
              <a:gd name="T1" fmla="*/ 896 h 944"/>
              <a:gd name="T2" fmla="*/ 768 w 1488"/>
              <a:gd name="T3" fmla="*/ 176 h 944"/>
              <a:gd name="T4" fmla="*/ 1200 w 1488"/>
              <a:gd name="T5" fmla="*/ 128 h 944"/>
              <a:gd name="T6" fmla="*/ 1488 w 1488"/>
              <a:gd name="T7" fmla="*/ 944 h 944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44"/>
              <a:gd name="T14" fmla="*/ 1488 w 1488"/>
              <a:gd name="T15" fmla="*/ 944 h 9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44">
                <a:moveTo>
                  <a:pt x="0" y="896"/>
                </a:moveTo>
                <a:cubicBezTo>
                  <a:pt x="284" y="600"/>
                  <a:pt x="568" y="304"/>
                  <a:pt x="768" y="176"/>
                </a:cubicBezTo>
                <a:cubicBezTo>
                  <a:pt x="968" y="48"/>
                  <a:pt x="1080" y="0"/>
                  <a:pt x="1200" y="128"/>
                </a:cubicBezTo>
                <a:cubicBezTo>
                  <a:pt x="1320" y="256"/>
                  <a:pt x="1404" y="600"/>
                  <a:pt x="1488" y="944"/>
                </a:cubicBezTo>
              </a:path>
            </a:pathLst>
          </a:custGeom>
          <a:noFill/>
          <a:ln w="25400">
            <a:solidFill>
              <a:srgbClr val="FF9933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77166" name="Freeform 14"/>
          <p:cNvSpPr>
            <a:spLocks/>
          </p:cNvSpPr>
          <p:nvPr/>
        </p:nvSpPr>
        <p:spPr bwMode="auto">
          <a:xfrm>
            <a:off x="3429000" y="2651125"/>
            <a:ext cx="2362200" cy="1498600"/>
          </a:xfrm>
          <a:custGeom>
            <a:avLst/>
            <a:gdLst>
              <a:gd name="T0" fmla="*/ 0 w 1488"/>
              <a:gd name="T1" fmla="*/ 896 h 944"/>
              <a:gd name="T2" fmla="*/ 768 w 1488"/>
              <a:gd name="T3" fmla="*/ 176 h 944"/>
              <a:gd name="T4" fmla="*/ 1200 w 1488"/>
              <a:gd name="T5" fmla="*/ 128 h 944"/>
              <a:gd name="T6" fmla="*/ 1488 w 1488"/>
              <a:gd name="T7" fmla="*/ 944 h 944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44"/>
              <a:gd name="T14" fmla="*/ 1488 w 1488"/>
              <a:gd name="T15" fmla="*/ 944 h 9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44">
                <a:moveTo>
                  <a:pt x="0" y="896"/>
                </a:moveTo>
                <a:cubicBezTo>
                  <a:pt x="284" y="600"/>
                  <a:pt x="568" y="304"/>
                  <a:pt x="768" y="176"/>
                </a:cubicBezTo>
                <a:cubicBezTo>
                  <a:pt x="968" y="48"/>
                  <a:pt x="1080" y="0"/>
                  <a:pt x="1200" y="128"/>
                </a:cubicBezTo>
                <a:cubicBezTo>
                  <a:pt x="1320" y="256"/>
                  <a:pt x="1404" y="600"/>
                  <a:pt x="1488" y="944"/>
                </a:cubicBezTo>
              </a:path>
            </a:pathLst>
          </a:custGeom>
          <a:noFill/>
          <a:ln w="25400">
            <a:solidFill>
              <a:srgbClr val="FFCC66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77167" name="Freeform 15"/>
          <p:cNvSpPr>
            <a:spLocks/>
          </p:cNvSpPr>
          <p:nvPr/>
        </p:nvSpPr>
        <p:spPr bwMode="auto">
          <a:xfrm>
            <a:off x="3810000" y="2667000"/>
            <a:ext cx="2362200" cy="1498600"/>
          </a:xfrm>
          <a:custGeom>
            <a:avLst/>
            <a:gdLst>
              <a:gd name="T0" fmla="*/ 0 w 1488"/>
              <a:gd name="T1" fmla="*/ 896 h 944"/>
              <a:gd name="T2" fmla="*/ 768 w 1488"/>
              <a:gd name="T3" fmla="*/ 176 h 944"/>
              <a:gd name="T4" fmla="*/ 1200 w 1488"/>
              <a:gd name="T5" fmla="*/ 128 h 944"/>
              <a:gd name="T6" fmla="*/ 1488 w 1488"/>
              <a:gd name="T7" fmla="*/ 944 h 944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44"/>
              <a:gd name="T14" fmla="*/ 1488 w 1488"/>
              <a:gd name="T15" fmla="*/ 944 h 9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44">
                <a:moveTo>
                  <a:pt x="0" y="896"/>
                </a:moveTo>
                <a:cubicBezTo>
                  <a:pt x="284" y="600"/>
                  <a:pt x="568" y="304"/>
                  <a:pt x="768" y="176"/>
                </a:cubicBezTo>
                <a:cubicBezTo>
                  <a:pt x="968" y="48"/>
                  <a:pt x="1080" y="0"/>
                  <a:pt x="1200" y="128"/>
                </a:cubicBezTo>
                <a:cubicBezTo>
                  <a:pt x="1320" y="256"/>
                  <a:pt x="1404" y="600"/>
                  <a:pt x="1488" y="944"/>
                </a:cubicBezTo>
              </a:path>
            </a:pathLst>
          </a:custGeom>
          <a:noFill/>
          <a:ln w="50800">
            <a:solidFill>
              <a:srgbClr val="99FF66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77168" name="Freeform 16"/>
          <p:cNvSpPr>
            <a:spLocks/>
          </p:cNvSpPr>
          <p:nvPr/>
        </p:nvSpPr>
        <p:spPr bwMode="auto">
          <a:xfrm>
            <a:off x="3657600" y="3149600"/>
            <a:ext cx="2362200" cy="1498600"/>
          </a:xfrm>
          <a:custGeom>
            <a:avLst/>
            <a:gdLst>
              <a:gd name="T0" fmla="*/ 0 w 1488"/>
              <a:gd name="T1" fmla="*/ 896 h 944"/>
              <a:gd name="T2" fmla="*/ 768 w 1488"/>
              <a:gd name="T3" fmla="*/ 176 h 944"/>
              <a:gd name="T4" fmla="*/ 1200 w 1488"/>
              <a:gd name="T5" fmla="*/ 128 h 944"/>
              <a:gd name="T6" fmla="*/ 1488 w 1488"/>
              <a:gd name="T7" fmla="*/ 944 h 944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44"/>
              <a:gd name="T14" fmla="*/ 1488 w 1488"/>
              <a:gd name="T15" fmla="*/ 944 h 9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44">
                <a:moveTo>
                  <a:pt x="0" y="896"/>
                </a:moveTo>
                <a:cubicBezTo>
                  <a:pt x="284" y="600"/>
                  <a:pt x="568" y="304"/>
                  <a:pt x="768" y="176"/>
                </a:cubicBezTo>
                <a:cubicBezTo>
                  <a:pt x="968" y="48"/>
                  <a:pt x="1080" y="0"/>
                  <a:pt x="1200" y="128"/>
                </a:cubicBezTo>
                <a:cubicBezTo>
                  <a:pt x="1320" y="256"/>
                  <a:pt x="1404" y="600"/>
                  <a:pt x="1488" y="944"/>
                </a:cubicBezTo>
              </a:path>
            </a:pathLst>
          </a:custGeom>
          <a:noFill/>
          <a:ln w="25400">
            <a:solidFill>
              <a:srgbClr val="66FF99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77169" name="Freeform 17"/>
          <p:cNvSpPr>
            <a:spLocks/>
          </p:cNvSpPr>
          <p:nvPr/>
        </p:nvSpPr>
        <p:spPr bwMode="auto">
          <a:xfrm>
            <a:off x="3429000" y="3590925"/>
            <a:ext cx="2362200" cy="1498600"/>
          </a:xfrm>
          <a:custGeom>
            <a:avLst/>
            <a:gdLst>
              <a:gd name="T0" fmla="*/ 0 w 1488"/>
              <a:gd name="T1" fmla="*/ 896 h 944"/>
              <a:gd name="T2" fmla="*/ 768 w 1488"/>
              <a:gd name="T3" fmla="*/ 176 h 944"/>
              <a:gd name="T4" fmla="*/ 1200 w 1488"/>
              <a:gd name="T5" fmla="*/ 128 h 944"/>
              <a:gd name="T6" fmla="*/ 1488 w 1488"/>
              <a:gd name="T7" fmla="*/ 944 h 944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944"/>
              <a:gd name="T14" fmla="*/ 1488 w 1488"/>
              <a:gd name="T15" fmla="*/ 944 h 9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944">
                <a:moveTo>
                  <a:pt x="0" y="896"/>
                </a:moveTo>
                <a:cubicBezTo>
                  <a:pt x="284" y="600"/>
                  <a:pt x="568" y="304"/>
                  <a:pt x="768" y="176"/>
                </a:cubicBezTo>
                <a:cubicBezTo>
                  <a:pt x="968" y="48"/>
                  <a:pt x="1080" y="0"/>
                  <a:pt x="1200" y="128"/>
                </a:cubicBezTo>
                <a:cubicBezTo>
                  <a:pt x="1320" y="256"/>
                  <a:pt x="1404" y="600"/>
                  <a:pt x="1488" y="944"/>
                </a:cubicBezTo>
              </a:path>
            </a:pathLst>
          </a:custGeom>
          <a:noFill/>
          <a:ln w="25400">
            <a:solidFill>
              <a:srgbClr val="00FFCC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>
            <a:off x="6858000" y="2133600"/>
            <a:ext cx="1824538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Lifetime</a:t>
            </a:r>
          </a:p>
          <a:p>
            <a:r>
              <a:rPr lang="en-US" altLang="ja-JP" dirty="0" smtClean="0"/>
              <a:t>=Cosmic age</a:t>
            </a:r>
            <a:endParaRPr lang="ja-JP" altLang="en-US" dirty="0"/>
          </a:p>
        </p:txBody>
      </p:sp>
      <p:sp>
        <p:nvSpPr>
          <p:cNvPr id="177171" name="AutoShape 19"/>
          <p:cNvSpPr>
            <a:spLocks/>
          </p:cNvSpPr>
          <p:nvPr/>
        </p:nvSpPr>
        <p:spPr bwMode="auto">
          <a:xfrm rot="-8505970">
            <a:off x="5855535" y="4814128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77172" name="Text Box 20"/>
          <p:cNvSpPr txBox="1">
            <a:spLocks noChangeArrowheads="1"/>
          </p:cNvSpPr>
          <p:nvPr/>
        </p:nvSpPr>
        <p:spPr bwMode="auto">
          <a:xfrm>
            <a:off x="6076950" y="4953000"/>
            <a:ext cx="238879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Heavy (still exist)</a:t>
            </a:r>
            <a:endParaRPr lang="en-US" altLang="ja-JP" dirty="0"/>
          </a:p>
        </p:txBody>
      </p:sp>
      <p:sp>
        <p:nvSpPr>
          <p:cNvPr id="177173" name="AutoShape 21"/>
          <p:cNvSpPr>
            <a:spLocks/>
          </p:cNvSpPr>
          <p:nvPr/>
        </p:nvSpPr>
        <p:spPr bwMode="auto">
          <a:xfrm rot="-4384350">
            <a:off x="2615428" y="4329533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2000250" y="4965700"/>
            <a:ext cx="266290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Light (already died)</a:t>
            </a:r>
            <a:endParaRPr lang="en-US" altLang="ja-JP" dirty="0"/>
          </a:p>
        </p:txBody>
      </p:sp>
      <p:sp>
        <p:nvSpPr>
          <p:cNvPr id="177175" name="Freeform 23"/>
          <p:cNvSpPr>
            <a:spLocks/>
          </p:cNvSpPr>
          <p:nvPr/>
        </p:nvSpPr>
        <p:spPr bwMode="auto">
          <a:xfrm>
            <a:off x="2209800" y="2346325"/>
            <a:ext cx="4191000" cy="2286000"/>
          </a:xfrm>
          <a:custGeom>
            <a:avLst/>
            <a:gdLst>
              <a:gd name="T0" fmla="*/ 0 w 2496"/>
              <a:gd name="T1" fmla="*/ 1440 h 1440"/>
              <a:gd name="T2" fmla="*/ 960 w 2496"/>
              <a:gd name="T3" fmla="*/ 576 h 1440"/>
              <a:gd name="T4" fmla="*/ 1968 w 2496"/>
              <a:gd name="T5" fmla="*/ 144 h 1440"/>
              <a:gd name="T6" fmla="*/ 2496 w 2496"/>
              <a:gd name="T7" fmla="*/ 144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2496"/>
              <a:gd name="T13" fmla="*/ 0 h 1440"/>
              <a:gd name="T14" fmla="*/ 2496 w 2496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6" h="1440">
                <a:moveTo>
                  <a:pt x="0" y="1440"/>
                </a:moveTo>
                <a:cubicBezTo>
                  <a:pt x="316" y="1116"/>
                  <a:pt x="632" y="792"/>
                  <a:pt x="960" y="576"/>
                </a:cubicBezTo>
                <a:cubicBezTo>
                  <a:pt x="1288" y="360"/>
                  <a:pt x="1712" y="0"/>
                  <a:pt x="1968" y="144"/>
                </a:cubicBezTo>
                <a:cubicBezTo>
                  <a:pt x="2224" y="288"/>
                  <a:pt x="2360" y="864"/>
                  <a:pt x="2496" y="144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2590800" y="6172200"/>
            <a:ext cx="371127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Sensitive to extra dimension</a:t>
            </a:r>
            <a:endParaRPr lang="ja-JP" altLang="en-US" dirty="0"/>
          </a:p>
        </p:txBody>
      </p:sp>
      <p:sp>
        <p:nvSpPr>
          <p:cNvPr id="177179" name="Line 27"/>
          <p:cNvSpPr>
            <a:spLocks noChangeShapeType="1"/>
          </p:cNvSpPr>
          <p:nvPr/>
        </p:nvSpPr>
        <p:spPr bwMode="auto">
          <a:xfrm>
            <a:off x="4114800" y="5486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 flipV="1">
            <a:off x="17526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77181" name="Freeform 29"/>
          <p:cNvSpPr>
            <a:spLocks/>
          </p:cNvSpPr>
          <p:nvPr/>
        </p:nvSpPr>
        <p:spPr bwMode="auto">
          <a:xfrm>
            <a:off x="5791200" y="2667000"/>
            <a:ext cx="990600" cy="152400"/>
          </a:xfrm>
          <a:custGeom>
            <a:avLst/>
            <a:gdLst>
              <a:gd name="T0" fmla="*/ 624 w 624"/>
              <a:gd name="T1" fmla="*/ 0 h 96"/>
              <a:gd name="T2" fmla="*/ 336 w 624"/>
              <a:gd name="T3" fmla="*/ 96 h 96"/>
              <a:gd name="T4" fmla="*/ 336 w 624"/>
              <a:gd name="T5" fmla="*/ 0 h 96"/>
              <a:gd name="T6" fmla="*/ 0 w 624"/>
              <a:gd name="T7" fmla="*/ 96 h 9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96"/>
              <a:gd name="T14" fmla="*/ 624 w 624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96">
                <a:moveTo>
                  <a:pt x="624" y="0"/>
                </a:moveTo>
                <a:cubicBezTo>
                  <a:pt x="504" y="48"/>
                  <a:pt x="384" y="96"/>
                  <a:pt x="336" y="96"/>
                </a:cubicBezTo>
                <a:cubicBezTo>
                  <a:pt x="288" y="96"/>
                  <a:pt x="392" y="0"/>
                  <a:pt x="336" y="0"/>
                </a:cubicBezTo>
                <a:cubicBezTo>
                  <a:pt x="280" y="0"/>
                  <a:pt x="140" y="48"/>
                  <a:pt x="0" y="9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8463" name="Text Box 33"/>
          <p:cNvSpPr txBox="1">
            <a:spLocks noChangeArrowheads="1"/>
          </p:cNvSpPr>
          <p:nvPr/>
        </p:nvSpPr>
        <p:spPr bwMode="auto">
          <a:xfrm>
            <a:off x="7467600" y="6172200"/>
            <a:ext cx="11890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i="1">
                <a:latin typeface="Palatino Linotype" pitchFamily="18" charset="0"/>
              </a:rPr>
              <a:t>I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>
                <a:latin typeface="cmsy10" pitchFamily="34" charset="0"/>
              </a:rPr>
              <a:t>»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 i="1">
                <a:latin typeface="Palatino Linotype" pitchFamily="18" charset="0"/>
              </a:rPr>
              <a:t>U</a:t>
            </a:r>
            <a:r>
              <a:rPr lang="en-US" altLang="ja-JP" baseline="-25000">
                <a:latin typeface="Palatino Linotype" pitchFamily="18" charset="0"/>
              </a:rPr>
              <a:t>0</a:t>
            </a:r>
            <a:r>
              <a:rPr lang="en-US" altLang="ja-JP">
                <a:latin typeface="Palatino Linotype" pitchFamily="18" charset="0"/>
              </a:rPr>
              <a:t>/</a:t>
            </a:r>
            <a:r>
              <a:rPr lang="en-US" altLang="ja-JP" i="1">
                <a:latin typeface="Palatino Linotype" pitchFamily="18" charset="0"/>
              </a:rPr>
              <a:t>E</a:t>
            </a:r>
            <a:r>
              <a:rPr lang="en-US" altLang="ja-JP" baseline="-25000">
                <a:latin typeface="Palatino Linotype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26" descr="phot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89163"/>
            <a:ext cx="4343400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4" descr="phot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90600"/>
            <a:ext cx="4343400" cy="3067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9462" name="Picture 25" descr="phot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657600"/>
            <a:ext cx="4343400" cy="3068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2286000" y="1981200"/>
            <a:ext cx="12136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dirty="0">
                <a:solidFill>
                  <a:srgbClr val="0033CC"/>
                </a:solidFill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>
                <a:solidFill>
                  <a:srgbClr val="0033CC"/>
                </a:solidFill>
              </a:rPr>
              <a:t> </a:t>
            </a:r>
            <a:r>
              <a:rPr lang="ja-JP" altLang="en-US" dirty="0" smtClean="0">
                <a:solidFill>
                  <a:srgbClr val="0033CC"/>
                </a:solidFill>
                <a:latin typeface="メイリオ" pitchFamily="50" charset="-128"/>
              </a:rPr>
              <a:t>↗</a:t>
            </a:r>
            <a:endParaRPr lang="en-US" altLang="ja-JP" dirty="0" smtClean="0">
              <a:solidFill>
                <a:srgbClr val="0033CC"/>
              </a:solidFill>
              <a:latin typeface="メイリオ" pitchFamily="50" charset="-128"/>
            </a:endParaRPr>
          </a:p>
          <a:p>
            <a:pPr algn="ctr">
              <a:spcBef>
                <a:spcPct val="0"/>
              </a:spcBef>
            </a:pPr>
            <a:r>
              <a:rPr lang="en-US" altLang="ja-JP" dirty="0" smtClean="0">
                <a:solidFill>
                  <a:srgbClr val="0033CC"/>
                </a:solidFill>
                <a:latin typeface="メイリオ" pitchFamily="50" charset="-128"/>
              </a:rPr>
              <a:t>Temp ↘</a:t>
            </a:r>
            <a:endParaRPr lang="ja-JP" altLang="en-US" dirty="0">
              <a:solidFill>
                <a:srgbClr val="0033CC"/>
              </a:solidFill>
              <a:latin typeface="メイリオ" pitchFamily="50" charset="-128"/>
            </a:endParaRPr>
          </a:p>
        </p:txBody>
      </p:sp>
      <p:sp>
        <p:nvSpPr>
          <p:cNvPr id="19466" name="Line 14"/>
          <p:cNvSpPr>
            <a:spLocks noChangeShapeType="1"/>
          </p:cNvSpPr>
          <p:nvPr/>
        </p:nvSpPr>
        <p:spPr bwMode="auto">
          <a:xfrm flipH="1">
            <a:off x="1904997" y="2895598"/>
            <a:ext cx="1600202" cy="45719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7" name="AutoShape 28"/>
          <p:cNvSpPr>
            <a:spLocks noChangeArrowheads="1"/>
          </p:cNvSpPr>
          <p:nvPr/>
        </p:nvSpPr>
        <p:spPr bwMode="auto">
          <a:xfrm>
            <a:off x="3733800" y="2362200"/>
            <a:ext cx="580627" cy="442674"/>
          </a:xfrm>
          <a:prstGeom prst="wedgeRoundRectCallout">
            <a:avLst>
              <a:gd name="adj1" fmla="val -49543"/>
              <a:gd name="adj2" fmla="val 89438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4D</a:t>
            </a:r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Extra-dim Dependence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43200" y="3886200"/>
            <a:ext cx="1447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F=1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90600" y="1143000"/>
            <a:ext cx="13716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F=0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86600" y="2362200"/>
            <a:ext cx="13888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F=0.5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03116" y="5638800"/>
            <a:ext cx="46041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Potential to detect the extra dim</a:t>
            </a:r>
          </a:p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Accretion takes important role</a:t>
            </a:r>
          </a:p>
        </p:txBody>
      </p:sp>
      <p:sp>
        <p:nvSpPr>
          <p:cNvPr id="17" name="角丸四角形吹き出し 16"/>
          <p:cNvSpPr/>
          <p:nvPr/>
        </p:nvSpPr>
        <p:spPr bwMode="auto">
          <a:xfrm>
            <a:off x="990600" y="3276600"/>
            <a:ext cx="1109233" cy="442674"/>
          </a:xfrm>
          <a:prstGeom prst="wedgeRoundRectCallout">
            <a:avLst>
              <a:gd name="adj1" fmla="val 32750"/>
              <a:gd name="adj2" fmla="val -8898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メイリオ" pitchFamily="50" charset="-128"/>
              </a:rPr>
              <a:t>0.1mm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04167" y="2724090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Safe</a:t>
            </a:r>
            <a:endParaRPr kumimoji="1" lang="ja-JP" altLang="en-US" dirty="0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H="1" flipV="1">
            <a:off x="1981199" y="4191000"/>
            <a:ext cx="1676399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0600" y="3867090"/>
            <a:ext cx="153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Dangerous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3" descr="phot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67833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Constraints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 rot="16200000">
            <a:off x="-204427" y="3551446"/>
            <a:ext cx="2385589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dirty="0" smtClean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Extra dim (ℓ</a:t>
            </a:r>
            <a:r>
              <a:rPr lang="en-US" altLang="ja-JP" sz="2400" dirty="0" smtClean="0">
                <a:solidFill>
                  <a:srgbClr val="FF3300"/>
                </a:solidFill>
                <a:latin typeface="Palatino Linotype" pitchFamily="18" charset="0"/>
              </a:rPr>
              <a:t>/</a:t>
            </a:r>
            <a:r>
              <a:rPr lang="en-US" altLang="ja-JP" sz="2400" i="1" dirty="0" smtClean="0">
                <a:solidFill>
                  <a:srgbClr val="FF3300"/>
                </a:solidFill>
                <a:latin typeface="Palatino Linotype" pitchFamily="18" charset="0"/>
              </a:rPr>
              <a:t>l</a:t>
            </a:r>
            <a:r>
              <a:rPr lang="en-US" altLang="ja-JP" sz="2400" baseline="-25000" dirty="0" smtClean="0">
                <a:solidFill>
                  <a:srgbClr val="FF3300"/>
                </a:solidFill>
                <a:latin typeface="Palatino Linotype" pitchFamily="18" charset="0"/>
              </a:rPr>
              <a:t>4</a:t>
            </a:r>
            <a:r>
              <a:rPr lang="en-US" altLang="ja-JP" sz="2400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3581400" y="6096000"/>
            <a:ext cx="201850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dirty="0" smtClean="0">
                <a:solidFill>
                  <a:srgbClr val="000099"/>
                </a:solidFill>
                <a:latin typeface="メイリオ" pitchFamily="50" charset="-128"/>
              </a:rPr>
              <a:t>Accretion(</a:t>
            </a:r>
            <a:r>
              <a:rPr lang="en-US" altLang="ja-JP" sz="2400" i="1" dirty="0" smtClean="0">
                <a:solidFill>
                  <a:srgbClr val="000099"/>
                </a:solidFill>
                <a:latin typeface="Palatino Linotype" pitchFamily="18" charset="0"/>
              </a:rPr>
              <a:t>F</a:t>
            </a:r>
            <a:r>
              <a:rPr lang="en-US" altLang="ja-JP" sz="2400" dirty="0">
                <a:solidFill>
                  <a:srgbClr val="000099"/>
                </a:solidFill>
                <a:latin typeface="メイリオ" pitchFamily="50" charset="-128"/>
              </a:rPr>
              <a:t>)</a:t>
            </a:r>
          </a:p>
        </p:txBody>
      </p:sp>
      <p:sp>
        <p:nvSpPr>
          <p:cNvPr id="139370" name="AutoShape 106"/>
          <p:cNvSpPr>
            <a:spLocks/>
          </p:cNvSpPr>
          <p:nvPr/>
        </p:nvSpPr>
        <p:spPr bwMode="auto">
          <a:xfrm>
            <a:off x="7620000" y="2057400"/>
            <a:ext cx="228600" cy="32004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9371" name="Text Box 107"/>
          <p:cNvSpPr txBox="1">
            <a:spLocks noChangeArrowheads="1"/>
          </p:cNvSpPr>
          <p:nvPr/>
        </p:nvSpPr>
        <p:spPr bwMode="auto">
          <a:xfrm>
            <a:off x="7760288" y="3276600"/>
            <a:ext cx="1249060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Small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  <a:endParaRPr lang="en-US" altLang="ja-JP" dirty="0" smtClean="0"/>
          </a:p>
          <a:p>
            <a:r>
              <a:rPr lang="en-US" altLang="ja-JP" dirty="0" smtClean="0"/>
              <a:t>weakens</a:t>
            </a:r>
          </a:p>
          <a:p>
            <a:r>
              <a:rPr lang="en-US" altLang="ja-JP" dirty="0" smtClean="0"/>
              <a:t>bound</a:t>
            </a:r>
            <a:endParaRPr lang="ja-JP" altLang="en-US" dirty="0"/>
          </a:p>
        </p:txBody>
      </p:sp>
      <p:sp>
        <p:nvSpPr>
          <p:cNvPr id="139372" name="AutoShape 108"/>
          <p:cNvSpPr>
            <a:spLocks/>
          </p:cNvSpPr>
          <p:nvPr/>
        </p:nvSpPr>
        <p:spPr bwMode="auto">
          <a:xfrm rot="5400000">
            <a:off x="3581400" y="533400"/>
            <a:ext cx="228600" cy="2209800"/>
          </a:xfrm>
          <a:prstGeom prst="leftBrace">
            <a:avLst>
              <a:gd name="adj1" fmla="val 80556"/>
              <a:gd name="adj2" fmla="val 3074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39373" name="Text Box 109"/>
          <p:cNvSpPr txBox="1">
            <a:spLocks noChangeArrowheads="1"/>
          </p:cNvSpPr>
          <p:nvPr/>
        </p:nvSpPr>
        <p:spPr bwMode="auto">
          <a:xfrm>
            <a:off x="2667000" y="1066800"/>
            <a:ext cx="489589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Large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 smtClean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dirty="0" smtClean="0"/>
              <a:t>weakens upper bound on PBH</a:t>
            </a:r>
            <a:endParaRPr lang="ja-JP" altLang="en-US" baseline="-25000" dirty="0">
              <a:latin typeface="Lucida Sans Unicode"/>
            </a:endParaRPr>
          </a:p>
        </p:txBody>
      </p:sp>
      <p:sp>
        <p:nvSpPr>
          <p:cNvPr id="139376" name="Freeform 112"/>
          <p:cNvSpPr>
            <a:spLocks/>
          </p:cNvSpPr>
          <p:nvPr/>
        </p:nvSpPr>
        <p:spPr bwMode="auto">
          <a:xfrm>
            <a:off x="3886200" y="1828800"/>
            <a:ext cx="3657600" cy="3429000"/>
          </a:xfrm>
          <a:custGeom>
            <a:avLst/>
            <a:gdLst>
              <a:gd name="T0" fmla="*/ 816 w 2304"/>
              <a:gd name="T1" fmla="*/ 0 h 2160"/>
              <a:gd name="T2" fmla="*/ 2304 w 2304"/>
              <a:gd name="T3" fmla="*/ 0 h 2160"/>
              <a:gd name="T4" fmla="*/ 2304 w 2304"/>
              <a:gd name="T5" fmla="*/ 2160 h 2160"/>
              <a:gd name="T6" fmla="*/ 1440 w 2304"/>
              <a:gd name="T7" fmla="*/ 2160 h 2160"/>
              <a:gd name="T8" fmla="*/ 288 w 2304"/>
              <a:gd name="T9" fmla="*/ 2112 h 2160"/>
              <a:gd name="T10" fmla="*/ 0 w 2304"/>
              <a:gd name="T11" fmla="*/ 2064 h 2160"/>
              <a:gd name="T12" fmla="*/ 144 w 2304"/>
              <a:gd name="T13" fmla="*/ 1968 h 2160"/>
              <a:gd name="T14" fmla="*/ 336 w 2304"/>
              <a:gd name="T15" fmla="*/ 1728 h 2160"/>
              <a:gd name="T16" fmla="*/ 432 w 2304"/>
              <a:gd name="T17" fmla="*/ 1440 h 2160"/>
              <a:gd name="T18" fmla="*/ 480 w 2304"/>
              <a:gd name="T19" fmla="*/ 1152 h 2160"/>
              <a:gd name="T20" fmla="*/ 528 w 2304"/>
              <a:gd name="T21" fmla="*/ 720 h 2160"/>
              <a:gd name="T22" fmla="*/ 576 w 2304"/>
              <a:gd name="T23" fmla="*/ 576 h 2160"/>
              <a:gd name="T24" fmla="*/ 672 w 2304"/>
              <a:gd name="T25" fmla="*/ 384 h 2160"/>
              <a:gd name="T26" fmla="*/ 768 w 2304"/>
              <a:gd name="T27" fmla="*/ 144 h 2160"/>
              <a:gd name="T28" fmla="*/ 816 w 2304"/>
              <a:gd name="T29" fmla="*/ 0 h 216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304"/>
              <a:gd name="T46" fmla="*/ 0 h 2160"/>
              <a:gd name="T47" fmla="*/ 2304 w 2304"/>
              <a:gd name="T48" fmla="*/ 2160 h 216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304" h="2160">
                <a:moveTo>
                  <a:pt x="816" y="0"/>
                </a:moveTo>
                <a:lnTo>
                  <a:pt x="2304" y="0"/>
                </a:lnTo>
                <a:lnTo>
                  <a:pt x="2304" y="2160"/>
                </a:lnTo>
                <a:lnTo>
                  <a:pt x="1440" y="2160"/>
                </a:lnTo>
                <a:lnTo>
                  <a:pt x="288" y="2112"/>
                </a:lnTo>
                <a:lnTo>
                  <a:pt x="0" y="2064"/>
                </a:lnTo>
                <a:lnTo>
                  <a:pt x="144" y="1968"/>
                </a:lnTo>
                <a:lnTo>
                  <a:pt x="336" y="1728"/>
                </a:lnTo>
                <a:lnTo>
                  <a:pt x="432" y="1440"/>
                </a:lnTo>
                <a:lnTo>
                  <a:pt x="480" y="1152"/>
                </a:lnTo>
                <a:lnTo>
                  <a:pt x="528" y="720"/>
                </a:lnTo>
                <a:lnTo>
                  <a:pt x="576" y="576"/>
                </a:lnTo>
                <a:lnTo>
                  <a:pt x="672" y="384"/>
                </a:lnTo>
                <a:lnTo>
                  <a:pt x="768" y="144"/>
                </a:lnTo>
                <a:lnTo>
                  <a:pt x="816" y="0"/>
                </a:lnTo>
                <a:close/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9377" name="Text Box 113"/>
          <p:cNvSpPr txBox="1">
            <a:spLocks noChangeArrowheads="1"/>
          </p:cNvSpPr>
          <p:nvPr/>
        </p:nvSpPr>
        <p:spPr bwMode="auto">
          <a:xfrm>
            <a:off x="5562600" y="3048000"/>
            <a:ext cx="8191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000" b="1" dirty="0">
                <a:solidFill>
                  <a:srgbClr val="FF3300"/>
                </a:solidFill>
              </a:rPr>
              <a:t>×</a:t>
            </a:r>
          </a:p>
        </p:txBody>
      </p:sp>
      <p:sp>
        <p:nvSpPr>
          <p:cNvPr id="139378" name="Text Box 114"/>
          <p:cNvSpPr txBox="1">
            <a:spLocks noChangeArrowheads="1"/>
          </p:cNvSpPr>
          <p:nvPr/>
        </p:nvSpPr>
        <p:spPr bwMode="auto">
          <a:xfrm>
            <a:off x="2819400" y="3048000"/>
            <a:ext cx="9461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000" b="1">
                <a:solidFill>
                  <a:srgbClr val="FF3300"/>
                </a:solidFill>
              </a:rPr>
              <a:t>○</a:t>
            </a:r>
          </a:p>
        </p:txBody>
      </p:sp>
      <p:sp>
        <p:nvSpPr>
          <p:cNvPr id="21525" name="Text Box 116"/>
          <p:cNvSpPr txBox="1">
            <a:spLocks noChangeArrowheads="1"/>
          </p:cNvSpPr>
          <p:nvPr/>
        </p:nvSpPr>
        <p:spPr bwMode="auto">
          <a:xfrm>
            <a:off x="6553200" y="1504950"/>
            <a:ext cx="6238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baseline="-25000">
                <a:latin typeface="Palatino Linotype" pitchFamily="18" charset="0"/>
                <a:sym typeface="Symbol" pitchFamily="18" charset="2"/>
              </a:rPr>
              <a:t>i </a:t>
            </a:r>
            <a:r>
              <a:rPr lang="en-US" altLang="ja-JP">
                <a:latin typeface="Palatino Linotype" pitchFamily="18" charset="0"/>
              </a:rPr>
              <a:t>=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76" grpId="0" animBg="1"/>
      <p:bldP spid="139377" grpId="0"/>
      <p:bldP spid="1393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US" altLang="ja-JP" b="1" dirty="0" smtClean="0"/>
              <a:t>Conclusions</a:t>
            </a:r>
            <a:endParaRPr lang="ja-JP" alt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21" descr="c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0770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8007150" y="6181665"/>
            <a:ext cx="1136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/>
              <a:t>(</a:t>
            </a:r>
            <a:r>
              <a:rPr lang="en-US" altLang="ja-JP" dirty="0" smtClean="0">
                <a:latin typeface="Monotype Corsiva" pitchFamily="66" charset="0"/>
              </a:rPr>
              <a:t>G</a:t>
            </a:r>
            <a:r>
              <a:rPr lang="en-US" altLang="ja-JP" dirty="0" smtClean="0">
                <a:latin typeface="Palatino Linotype" pitchFamily="18" charset="0"/>
              </a:rPr>
              <a:t> </a:t>
            </a:r>
            <a:r>
              <a:rPr lang="en-US" altLang="ja-JP" dirty="0">
                <a:latin typeface="Palatino Linotype" pitchFamily="18" charset="0"/>
              </a:rPr>
              <a:t>= 10</a:t>
            </a:r>
            <a:r>
              <a:rPr lang="en-US" altLang="ja-JP" baseline="30000" dirty="0">
                <a:latin typeface="Palatino Linotype" pitchFamily="18" charset="0"/>
              </a:rPr>
              <a:t>5</a:t>
            </a:r>
            <a:r>
              <a:rPr lang="en-US" altLang="ja-JP" dirty="0">
                <a:latin typeface="メイリオ" pitchFamily="50" charset="-128"/>
              </a:rPr>
              <a:t>)</a:t>
            </a:r>
          </a:p>
        </p:txBody>
      </p:sp>
      <p:sp>
        <p:nvSpPr>
          <p:cNvPr id="137343" name="Freeform 127"/>
          <p:cNvSpPr>
            <a:spLocks/>
          </p:cNvSpPr>
          <p:nvPr/>
        </p:nvSpPr>
        <p:spPr bwMode="auto">
          <a:xfrm>
            <a:off x="1828800" y="1552575"/>
            <a:ext cx="5867400" cy="4191000"/>
          </a:xfrm>
          <a:custGeom>
            <a:avLst/>
            <a:gdLst>
              <a:gd name="T0" fmla="*/ 1728 w 3696"/>
              <a:gd name="T1" fmla="*/ 0 h 2640"/>
              <a:gd name="T2" fmla="*/ 3696 w 3696"/>
              <a:gd name="T3" fmla="*/ 0 h 2640"/>
              <a:gd name="T4" fmla="*/ 3696 w 3696"/>
              <a:gd name="T5" fmla="*/ 2640 h 2640"/>
              <a:gd name="T6" fmla="*/ 0 w 3696"/>
              <a:gd name="T7" fmla="*/ 2640 h 2640"/>
              <a:gd name="T8" fmla="*/ 0 w 3696"/>
              <a:gd name="T9" fmla="*/ 1680 h 2640"/>
              <a:gd name="T10" fmla="*/ 192 w 3696"/>
              <a:gd name="T11" fmla="*/ 1632 h 2640"/>
              <a:gd name="T12" fmla="*/ 528 w 3696"/>
              <a:gd name="T13" fmla="*/ 1488 h 2640"/>
              <a:gd name="T14" fmla="*/ 864 w 3696"/>
              <a:gd name="T15" fmla="*/ 1248 h 2640"/>
              <a:gd name="T16" fmla="*/ 1056 w 3696"/>
              <a:gd name="T17" fmla="*/ 1008 h 2640"/>
              <a:gd name="T18" fmla="*/ 1200 w 3696"/>
              <a:gd name="T19" fmla="*/ 768 h 2640"/>
              <a:gd name="T20" fmla="*/ 1392 w 3696"/>
              <a:gd name="T21" fmla="*/ 576 h 2640"/>
              <a:gd name="T22" fmla="*/ 1536 w 3696"/>
              <a:gd name="T23" fmla="*/ 384 h 2640"/>
              <a:gd name="T24" fmla="*/ 1728 w 3696"/>
              <a:gd name="T25" fmla="*/ 96 h 2640"/>
              <a:gd name="T26" fmla="*/ 1728 w 3696"/>
              <a:gd name="T27" fmla="*/ 0 h 264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696"/>
              <a:gd name="T43" fmla="*/ 0 h 2640"/>
              <a:gd name="T44" fmla="*/ 3696 w 3696"/>
              <a:gd name="T45" fmla="*/ 2640 h 264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696" h="2640">
                <a:moveTo>
                  <a:pt x="1728" y="0"/>
                </a:moveTo>
                <a:lnTo>
                  <a:pt x="3696" y="0"/>
                </a:lnTo>
                <a:lnTo>
                  <a:pt x="3696" y="2640"/>
                </a:lnTo>
                <a:lnTo>
                  <a:pt x="0" y="2640"/>
                </a:lnTo>
                <a:lnTo>
                  <a:pt x="0" y="1680"/>
                </a:lnTo>
                <a:lnTo>
                  <a:pt x="192" y="1632"/>
                </a:lnTo>
                <a:lnTo>
                  <a:pt x="528" y="1488"/>
                </a:lnTo>
                <a:lnTo>
                  <a:pt x="864" y="1248"/>
                </a:lnTo>
                <a:lnTo>
                  <a:pt x="1056" y="1008"/>
                </a:lnTo>
                <a:lnTo>
                  <a:pt x="1200" y="768"/>
                </a:lnTo>
                <a:lnTo>
                  <a:pt x="1392" y="576"/>
                </a:lnTo>
                <a:lnTo>
                  <a:pt x="1536" y="384"/>
                </a:lnTo>
                <a:lnTo>
                  <a:pt x="1728" y="96"/>
                </a:lnTo>
                <a:lnTo>
                  <a:pt x="1728" y="0"/>
                </a:lnTo>
                <a:close/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7344" name="Freeform 128"/>
          <p:cNvSpPr>
            <a:spLocks/>
          </p:cNvSpPr>
          <p:nvPr/>
        </p:nvSpPr>
        <p:spPr bwMode="auto">
          <a:xfrm>
            <a:off x="1828800" y="1552575"/>
            <a:ext cx="5867400" cy="4191000"/>
          </a:xfrm>
          <a:custGeom>
            <a:avLst/>
            <a:gdLst>
              <a:gd name="T0" fmla="*/ 2112 w 3696"/>
              <a:gd name="T1" fmla="*/ 0 h 2640"/>
              <a:gd name="T2" fmla="*/ 3696 w 3696"/>
              <a:gd name="T3" fmla="*/ 0 h 2640"/>
              <a:gd name="T4" fmla="*/ 3696 w 3696"/>
              <a:gd name="T5" fmla="*/ 2640 h 2640"/>
              <a:gd name="T6" fmla="*/ 0 w 3696"/>
              <a:gd name="T7" fmla="*/ 2640 h 2640"/>
              <a:gd name="T8" fmla="*/ 0 w 3696"/>
              <a:gd name="T9" fmla="*/ 2112 h 2640"/>
              <a:gd name="T10" fmla="*/ 240 w 3696"/>
              <a:gd name="T11" fmla="*/ 2112 h 2640"/>
              <a:gd name="T12" fmla="*/ 816 w 3696"/>
              <a:gd name="T13" fmla="*/ 2064 h 2640"/>
              <a:gd name="T14" fmla="*/ 1296 w 3696"/>
              <a:gd name="T15" fmla="*/ 2016 h 2640"/>
              <a:gd name="T16" fmla="*/ 1536 w 3696"/>
              <a:gd name="T17" fmla="*/ 1968 h 2640"/>
              <a:gd name="T18" fmla="*/ 1632 w 3696"/>
              <a:gd name="T19" fmla="*/ 1824 h 2640"/>
              <a:gd name="T20" fmla="*/ 1728 w 3696"/>
              <a:gd name="T21" fmla="*/ 1536 h 2640"/>
              <a:gd name="T22" fmla="*/ 1776 w 3696"/>
              <a:gd name="T23" fmla="*/ 1248 h 2640"/>
              <a:gd name="T24" fmla="*/ 1824 w 3696"/>
              <a:gd name="T25" fmla="*/ 720 h 2640"/>
              <a:gd name="T26" fmla="*/ 1968 w 3696"/>
              <a:gd name="T27" fmla="*/ 480 h 2640"/>
              <a:gd name="T28" fmla="*/ 2112 w 3696"/>
              <a:gd name="T29" fmla="*/ 96 h 2640"/>
              <a:gd name="T30" fmla="*/ 2112 w 3696"/>
              <a:gd name="T31" fmla="*/ 0 h 264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696"/>
              <a:gd name="T49" fmla="*/ 0 h 2640"/>
              <a:gd name="T50" fmla="*/ 3696 w 3696"/>
              <a:gd name="T51" fmla="*/ 2640 h 264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696" h="2640">
                <a:moveTo>
                  <a:pt x="2112" y="0"/>
                </a:moveTo>
                <a:lnTo>
                  <a:pt x="3696" y="0"/>
                </a:lnTo>
                <a:lnTo>
                  <a:pt x="3696" y="2640"/>
                </a:lnTo>
                <a:lnTo>
                  <a:pt x="0" y="2640"/>
                </a:lnTo>
                <a:lnTo>
                  <a:pt x="0" y="2112"/>
                </a:lnTo>
                <a:lnTo>
                  <a:pt x="240" y="2112"/>
                </a:lnTo>
                <a:lnTo>
                  <a:pt x="816" y="2064"/>
                </a:lnTo>
                <a:lnTo>
                  <a:pt x="1296" y="2016"/>
                </a:lnTo>
                <a:lnTo>
                  <a:pt x="1536" y="1968"/>
                </a:lnTo>
                <a:lnTo>
                  <a:pt x="1632" y="1824"/>
                </a:lnTo>
                <a:lnTo>
                  <a:pt x="1728" y="1536"/>
                </a:lnTo>
                <a:lnTo>
                  <a:pt x="1776" y="1248"/>
                </a:lnTo>
                <a:lnTo>
                  <a:pt x="1824" y="720"/>
                </a:lnTo>
                <a:lnTo>
                  <a:pt x="1968" y="480"/>
                </a:lnTo>
                <a:lnTo>
                  <a:pt x="2112" y="96"/>
                </a:lnTo>
                <a:lnTo>
                  <a:pt x="2112" y="0"/>
                </a:lnTo>
                <a:close/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7345" name="Freeform 129"/>
          <p:cNvSpPr>
            <a:spLocks/>
          </p:cNvSpPr>
          <p:nvPr/>
        </p:nvSpPr>
        <p:spPr bwMode="auto">
          <a:xfrm>
            <a:off x="5562600" y="1552575"/>
            <a:ext cx="2133600" cy="3581400"/>
          </a:xfrm>
          <a:custGeom>
            <a:avLst/>
            <a:gdLst>
              <a:gd name="T0" fmla="*/ 96 w 1344"/>
              <a:gd name="T1" fmla="*/ 0 h 2256"/>
              <a:gd name="T2" fmla="*/ 1344 w 1344"/>
              <a:gd name="T3" fmla="*/ 0 h 2256"/>
              <a:gd name="T4" fmla="*/ 1344 w 1344"/>
              <a:gd name="T5" fmla="*/ 2256 h 2256"/>
              <a:gd name="T6" fmla="*/ 144 w 1344"/>
              <a:gd name="T7" fmla="*/ 2256 h 2256"/>
              <a:gd name="T8" fmla="*/ 576 w 1344"/>
              <a:gd name="T9" fmla="*/ 2208 h 2256"/>
              <a:gd name="T10" fmla="*/ 816 w 1344"/>
              <a:gd name="T11" fmla="*/ 2112 h 2256"/>
              <a:gd name="T12" fmla="*/ 1008 w 1344"/>
              <a:gd name="T13" fmla="*/ 2016 h 2256"/>
              <a:gd name="T14" fmla="*/ 1056 w 1344"/>
              <a:gd name="T15" fmla="*/ 1920 h 2256"/>
              <a:gd name="T16" fmla="*/ 720 w 1344"/>
              <a:gd name="T17" fmla="*/ 1776 h 2256"/>
              <a:gd name="T18" fmla="*/ 480 w 1344"/>
              <a:gd name="T19" fmla="*/ 1632 h 2256"/>
              <a:gd name="T20" fmla="*/ 240 w 1344"/>
              <a:gd name="T21" fmla="*/ 1344 h 2256"/>
              <a:gd name="T22" fmla="*/ 144 w 1344"/>
              <a:gd name="T23" fmla="*/ 1152 h 2256"/>
              <a:gd name="T24" fmla="*/ 0 w 1344"/>
              <a:gd name="T25" fmla="*/ 768 h 2256"/>
              <a:gd name="T26" fmla="*/ 96 w 1344"/>
              <a:gd name="T27" fmla="*/ 336 h 2256"/>
              <a:gd name="T28" fmla="*/ 144 w 1344"/>
              <a:gd name="T29" fmla="*/ 0 h 225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44"/>
              <a:gd name="T46" fmla="*/ 0 h 2256"/>
              <a:gd name="T47" fmla="*/ 1344 w 1344"/>
              <a:gd name="T48" fmla="*/ 2256 h 225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44" h="2256">
                <a:moveTo>
                  <a:pt x="96" y="0"/>
                </a:moveTo>
                <a:lnTo>
                  <a:pt x="1344" y="0"/>
                </a:lnTo>
                <a:lnTo>
                  <a:pt x="1344" y="2256"/>
                </a:lnTo>
                <a:lnTo>
                  <a:pt x="144" y="2256"/>
                </a:lnTo>
                <a:lnTo>
                  <a:pt x="576" y="2208"/>
                </a:lnTo>
                <a:lnTo>
                  <a:pt x="816" y="2112"/>
                </a:lnTo>
                <a:lnTo>
                  <a:pt x="1008" y="2016"/>
                </a:lnTo>
                <a:lnTo>
                  <a:pt x="1056" y="1920"/>
                </a:lnTo>
                <a:lnTo>
                  <a:pt x="720" y="1776"/>
                </a:lnTo>
                <a:lnTo>
                  <a:pt x="480" y="1632"/>
                </a:lnTo>
                <a:lnTo>
                  <a:pt x="240" y="1344"/>
                </a:lnTo>
                <a:lnTo>
                  <a:pt x="144" y="1152"/>
                </a:lnTo>
                <a:lnTo>
                  <a:pt x="0" y="768"/>
                </a:lnTo>
                <a:lnTo>
                  <a:pt x="96" y="336"/>
                </a:lnTo>
                <a:lnTo>
                  <a:pt x="144" y="0"/>
                </a:lnTo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7339" name="AutoShape 123"/>
          <p:cNvSpPr>
            <a:spLocks noChangeArrowheads="1"/>
          </p:cNvSpPr>
          <p:nvPr/>
        </p:nvSpPr>
        <p:spPr bwMode="auto">
          <a:xfrm>
            <a:off x="228600" y="2771775"/>
            <a:ext cx="1320725" cy="783193"/>
          </a:xfrm>
          <a:prstGeom prst="wedgeRoundRectCallout">
            <a:avLst>
              <a:gd name="adj1" fmla="val 66171"/>
              <a:gd name="adj2" fmla="val 1730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baseline="-25000" dirty="0" err="1">
                <a:latin typeface="Arial Unicode MS" pitchFamily="50" charset="-128"/>
                <a:sym typeface="Symbol" pitchFamily="18" charset="2"/>
              </a:rPr>
              <a:t>i</a:t>
            </a:r>
            <a:r>
              <a:rPr lang="en-US" altLang="ja-JP" baseline="-25000" dirty="0">
                <a:latin typeface="Palatino Linotype" pitchFamily="18" charset="0"/>
                <a:sym typeface="Symbol" pitchFamily="18" charset="2"/>
              </a:rPr>
              <a:t> </a:t>
            </a:r>
            <a:r>
              <a:rPr lang="en-US" altLang="ja-JP" dirty="0">
                <a:latin typeface="Palatino Linotype" pitchFamily="18" charset="0"/>
                <a:sym typeface="Symbol" pitchFamily="18" charset="2"/>
              </a:rPr>
              <a:t>&gt; 10</a:t>
            </a:r>
            <a:r>
              <a:rPr lang="en-US" altLang="ja-JP" baseline="30000" dirty="0">
                <a:latin typeface="Palatino Linotype" pitchFamily="18" charset="0"/>
                <a:sym typeface="Symbol" pitchFamily="18" charset="2"/>
              </a:rPr>
              <a:t>-27</a:t>
            </a:r>
            <a:r>
              <a:rPr lang="en-US" altLang="ja-JP" baseline="30000" dirty="0">
                <a:latin typeface="メイリオ" pitchFamily="50" charset="-128"/>
                <a:sym typeface="Symbol" pitchFamily="18" charset="2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メイリオ" pitchFamily="50" charset="-128"/>
                <a:sym typeface="Symbol" pitchFamily="18" charset="2"/>
              </a:rPr>
              <a:t>Always </a:t>
            </a:r>
            <a:r>
              <a:rPr lang="en-US" altLang="ja-JP" dirty="0" smtClean="0">
                <a:latin typeface="メイリオ" pitchFamily="50" charset="-128"/>
                <a:sym typeface="Symbol"/>
              </a:rPr>
              <a:t></a:t>
            </a:r>
            <a:endParaRPr lang="ja-JP" altLang="en-US" dirty="0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6553200" y="4371975"/>
            <a:ext cx="228600" cy="533400"/>
            <a:chOff x="3107" y="3385"/>
            <a:chExt cx="90" cy="226"/>
          </a:xfrm>
        </p:grpSpPr>
        <p:sp>
          <p:nvSpPr>
            <p:cNvPr id="24594" name="Line 60"/>
            <p:cNvSpPr>
              <a:spLocks noChangeShapeType="1"/>
            </p:cNvSpPr>
            <p:nvPr/>
          </p:nvSpPr>
          <p:spPr bwMode="auto">
            <a:xfrm flipH="1">
              <a:off x="3107" y="3385"/>
              <a:ext cx="45" cy="1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5" name="Line 61"/>
            <p:cNvSpPr>
              <a:spLocks noChangeShapeType="1"/>
            </p:cNvSpPr>
            <p:nvPr/>
          </p:nvSpPr>
          <p:spPr bwMode="auto">
            <a:xfrm>
              <a:off x="3107" y="3521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3886200" y="4295775"/>
            <a:ext cx="609600" cy="439738"/>
            <a:chOff x="3923" y="3385"/>
            <a:chExt cx="227" cy="181"/>
          </a:xfrm>
        </p:grpSpPr>
        <p:sp>
          <p:nvSpPr>
            <p:cNvPr id="24592" name="Line 63"/>
            <p:cNvSpPr>
              <a:spLocks noChangeShapeType="1"/>
            </p:cNvSpPr>
            <p:nvPr/>
          </p:nvSpPr>
          <p:spPr bwMode="auto">
            <a:xfrm flipV="1">
              <a:off x="3923" y="3430"/>
              <a:ext cx="91" cy="1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3" name="Line 64"/>
            <p:cNvSpPr>
              <a:spLocks noChangeShapeType="1"/>
            </p:cNvSpPr>
            <p:nvPr/>
          </p:nvSpPr>
          <p:spPr bwMode="auto">
            <a:xfrm flipV="1">
              <a:off x="4014" y="3385"/>
              <a:ext cx="136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1981200" y="4219575"/>
            <a:ext cx="358775" cy="304800"/>
            <a:chOff x="2200" y="3067"/>
            <a:chExt cx="226" cy="227"/>
          </a:xfrm>
        </p:grpSpPr>
        <p:sp>
          <p:nvSpPr>
            <p:cNvPr id="24590" name="Line 112"/>
            <p:cNvSpPr>
              <a:spLocks noChangeShapeType="1"/>
            </p:cNvSpPr>
            <p:nvPr/>
          </p:nvSpPr>
          <p:spPr bwMode="auto">
            <a:xfrm>
              <a:off x="2200" y="3067"/>
              <a:ext cx="45" cy="18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1" name="Line 113"/>
            <p:cNvSpPr>
              <a:spLocks noChangeShapeType="1"/>
            </p:cNvSpPr>
            <p:nvPr/>
          </p:nvSpPr>
          <p:spPr bwMode="auto">
            <a:xfrm>
              <a:off x="2245" y="3249"/>
              <a:ext cx="18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7340" name="AutoShape 124"/>
          <p:cNvSpPr>
            <a:spLocks noChangeArrowheads="1"/>
          </p:cNvSpPr>
          <p:nvPr/>
        </p:nvSpPr>
        <p:spPr bwMode="auto">
          <a:xfrm>
            <a:off x="7391400" y="2743200"/>
            <a:ext cx="1297795" cy="851297"/>
          </a:xfrm>
          <a:prstGeom prst="wedgeRoundRectCallout">
            <a:avLst>
              <a:gd name="adj1" fmla="val -67894"/>
              <a:gd name="adj2" fmla="val 27528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ja-JP" i="1" dirty="0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baseline="-25000" dirty="0" err="1">
                <a:latin typeface="Palatino Linotype" pitchFamily="18" charset="0"/>
                <a:sym typeface="Symbol" pitchFamily="18" charset="2"/>
              </a:rPr>
              <a:t>i</a:t>
            </a:r>
            <a:r>
              <a:rPr lang="en-US" altLang="ja-JP" dirty="0">
                <a:latin typeface="Palatino Linotype" pitchFamily="18" charset="0"/>
              </a:rPr>
              <a:t>&lt;10</a:t>
            </a:r>
            <a:r>
              <a:rPr lang="en-US" altLang="ja-JP" baseline="30000" dirty="0">
                <a:latin typeface="Palatino Linotype" pitchFamily="18" charset="0"/>
              </a:rPr>
              <a:t>-28</a:t>
            </a:r>
          </a:p>
          <a:p>
            <a:r>
              <a:rPr lang="en-US" altLang="ja-JP" dirty="0" smtClean="0"/>
              <a:t>Always </a:t>
            </a:r>
            <a:r>
              <a:rPr lang="en-US" altLang="ja-JP" dirty="0" smtClean="0">
                <a:sym typeface="Symbol"/>
              </a:rPr>
              <a:t></a:t>
            </a:r>
            <a:endParaRPr lang="ja-JP" altLang="en-US" dirty="0"/>
          </a:p>
        </p:txBody>
      </p:sp>
      <p:sp>
        <p:nvSpPr>
          <p:cNvPr id="137338" name="AutoShape 122"/>
          <p:cNvSpPr>
            <a:spLocks noChangeArrowheads="1"/>
          </p:cNvSpPr>
          <p:nvPr/>
        </p:nvSpPr>
        <p:spPr bwMode="auto">
          <a:xfrm>
            <a:off x="4648200" y="3352800"/>
            <a:ext cx="1950065" cy="783193"/>
          </a:xfrm>
          <a:prstGeom prst="wedgeRoundRectCallout">
            <a:avLst>
              <a:gd name="adj1" fmla="val -917"/>
              <a:gd name="adj2" fmla="val 7362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baseline="-25000" dirty="0" err="1">
                <a:latin typeface="Arial Unicode MS" pitchFamily="50" charset="-128"/>
                <a:sym typeface="Symbol" pitchFamily="18" charset="2"/>
              </a:rPr>
              <a:t>i</a:t>
            </a:r>
            <a:r>
              <a:rPr lang="en-US" altLang="ja-JP" baseline="-25000" dirty="0">
                <a:latin typeface="Palatino Linotype" pitchFamily="18" charset="0"/>
                <a:sym typeface="Symbol" pitchFamily="18" charset="2"/>
              </a:rPr>
              <a:t> </a:t>
            </a:r>
            <a:r>
              <a:rPr lang="en-US" altLang="ja-JP" dirty="0">
                <a:latin typeface="Palatino Linotype" pitchFamily="18" charset="0"/>
                <a:sym typeface="Symbol" pitchFamily="18" charset="2"/>
              </a:rPr>
              <a:t>=</a:t>
            </a:r>
            <a:r>
              <a:rPr lang="en-US" altLang="ja-JP" dirty="0" smtClean="0">
                <a:latin typeface="Palatino Linotype" pitchFamily="18" charset="0"/>
                <a:sym typeface="Symbol" pitchFamily="18" charset="2"/>
              </a:rPr>
              <a:t>10</a:t>
            </a:r>
            <a:r>
              <a:rPr lang="en-US" altLang="ja-JP" baseline="30000" dirty="0" smtClean="0">
                <a:latin typeface="Palatino Linotype" pitchFamily="18" charset="0"/>
                <a:sym typeface="Symbol" pitchFamily="18" charset="2"/>
              </a:rPr>
              <a:t>-27</a:t>
            </a:r>
            <a:r>
              <a:rPr lang="en-US" altLang="ja-JP" dirty="0" smtClean="0">
                <a:latin typeface="cmsy10"/>
              </a:rPr>
              <a:t> »</a:t>
            </a:r>
            <a:r>
              <a:rPr lang="en-US" altLang="ja-JP" dirty="0" smtClean="0">
                <a:latin typeface="メイリオ" pitchFamily="50" charset="-128"/>
              </a:rPr>
              <a:t> </a:t>
            </a:r>
            <a:r>
              <a:rPr lang="en-US" altLang="ja-JP" dirty="0" smtClean="0">
                <a:latin typeface="Palatino Linotype" pitchFamily="18" charset="0"/>
              </a:rPr>
              <a:t>10</a:t>
            </a:r>
            <a:r>
              <a:rPr lang="en-US" altLang="ja-JP" baseline="30000" dirty="0" smtClean="0">
                <a:latin typeface="Palatino Linotype" pitchFamily="18" charset="0"/>
              </a:rPr>
              <a:t>-28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メイリオ" pitchFamily="50" charset="-128"/>
              </a:rPr>
              <a:t>Cooperative</a:t>
            </a:r>
            <a:endParaRPr lang="ja-JP" altLang="en-US" dirty="0">
              <a:latin typeface="メイリオ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4800" y="990600"/>
            <a:ext cx="2932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As the constraint on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  <a:endParaRPr kumimoji="1" lang="ja-JP" altLang="en-US" dirty="0"/>
          </a:p>
        </p:txBody>
      </p:sp>
      <p:sp>
        <p:nvSpPr>
          <p:cNvPr id="21" name="タイトル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Comparison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Firm Limit on Inflation</a:t>
            </a:r>
            <a:endParaRPr kumimoji="1" lang="ja-JP" altLang="en-US" dirty="0"/>
          </a:p>
        </p:txBody>
      </p:sp>
      <p:pic>
        <p:nvPicPr>
          <p:cNvPr id="12" name="Picture 12" descr="c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4400"/>
            <a:ext cx="7543800" cy="5508625"/>
          </a:xfrm>
          <a:prstGeom prst="rect">
            <a:avLst/>
          </a:prstGeom>
          <a:noFill/>
        </p:spPr>
      </p:pic>
      <p:pic>
        <p:nvPicPr>
          <p:cNvPr id="13" name="Picture 4" descr="c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4400"/>
            <a:ext cx="7543800" cy="5508625"/>
          </a:xfrm>
          <a:prstGeom prst="rect">
            <a:avLst/>
          </a:prstGeom>
          <a:noFill/>
        </p:spPr>
      </p:pic>
      <p:sp>
        <p:nvSpPr>
          <p:cNvPr id="14" name="Text Box 10"/>
          <p:cNvSpPr txBox="1">
            <a:spLocks noChangeArrowheads="1"/>
          </p:cNvSpPr>
          <p:nvPr/>
        </p:nvSpPr>
        <p:spPr bwMode="auto">
          <a:xfrm rot="16200000">
            <a:off x="-629899" y="3270220"/>
            <a:ext cx="3180679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Curvature </a:t>
            </a:r>
            <a:r>
              <a:rPr lang="en-US" altLang="ja-JP" dirty="0" err="1" smtClean="0"/>
              <a:t>perturabation</a:t>
            </a:r>
            <a:endParaRPr lang="ja-JP" altLang="en-US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476750" y="4022725"/>
            <a:ext cx="8969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i="1">
                <a:latin typeface="Palatino Linotype" pitchFamily="18" charset="0"/>
              </a:rPr>
              <a:t>n</a:t>
            </a:r>
            <a:r>
              <a:rPr lang="en-US" altLang="ja-JP">
                <a:latin typeface="Palatino Linotype" pitchFamily="18" charset="0"/>
              </a:rPr>
              <a:t>=1.28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562600" y="4038600"/>
            <a:ext cx="628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latin typeface="Palatino Linotype" pitchFamily="18" charset="0"/>
              </a:rPr>
              <a:t>1.35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305550" y="4022725"/>
            <a:ext cx="628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>
                <a:latin typeface="Palatino Linotype" pitchFamily="18" charset="0"/>
              </a:rPr>
              <a:t>1.39</a:t>
            </a: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2471738" y="2085975"/>
            <a:ext cx="620712" cy="603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7237413" y="1514475"/>
            <a:ext cx="60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7239000" y="1295400"/>
            <a:ext cx="6096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ja-JP" altLang="en-US"/>
          </a:p>
        </p:txBody>
      </p:sp>
      <p:pic>
        <p:nvPicPr>
          <p:cNvPr id="24" name="Picture 22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219200"/>
            <a:ext cx="493713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5" name="Line 17"/>
          <p:cNvSpPr>
            <a:spLocks noChangeShapeType="1"/>
          </p:cNvSpPr>
          <p:nvPr/>
        </p:nvSpPr>
        <p:spPr bwMode="auto">
          <a:xfrm flipV="1">
            <a:off x="2471738" y="2117725"/>
            <a:ext cx="622300" cy="5715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2281238" y="4424362"/>
            <a:ext cx="4281487" cy="2238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ja-JP" altLang="en-US"/>
          </a:p>
        </p:txBody>
      </p:sp>
      <p:cxnSp>
        <p:nvCxnSpPr>
          <p:cNvPr id="29" name="直線矢印コネクタ 28"/>
          <p:cNvCxnSpPr/>
          <p:nvPr/>
        </p:nvCxnSpPr>
        <p:spPr bwMode="auto">
          <a:xfrm rot="5400000">
            <a:off x="1981994" y="2971006"/>
            <a:ext cx="1676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3" descr="co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868488"/>
            <a:ext cx="501967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91" name="Freeform 43"/>
          <p:cNvSpPr>
            <a:spLocks/>
          </p:cNvSpPr>
          <p:nvPr/>
        </p:nvSpPr>
        <p:spPr bwMode="auto">
          <a:xfrm>
            <a:off x="4800600" y="2020888"/>
            <a:ext cx="3810000" cy="2362200"/>
          </a:xfrm>
          <a:custGeom>
            <a:avLst/>
            <a:gdLst>
              <a:gd name="T0" fmla="*/ 0 w 2400"/>
              <a:gd name="T1" fmla="*/ 0 h 1488"/>
              <a:gd name="T2" fmla="*/ 0 w 2400"/>
              <a:gd name="T3" fmla="*/ 1488 h 1488"/>
              <a:gd name="T4" fmla="*/ 144 w 2400"/>
              <a:gd name="T5" fmla="*/ 1488 h 1488"/>
              <a:gd name="T6" fmla="*/ 528 w 2400"/>
              <a:gd name="T7" fmla="*/ 1440 h 1488"/>
              <a:gd name="T8" fmla="*/ 1104 w 2400"/>
              <a:gd name="T9" fmla="*/ 1392 h 1488"/>
              <a:gd name="T10" fmla="*/ 1536 w 2400"/>
              <a:gd name="T11" fmla="*/ 1296 h 1488"/>
              <a:gd name="T12" fmla="*/ 1776 w 2400"/>
              <a:gd name="T13" fmla="*/ 1200 h 1488"/>
              <a:gd name="T14" fmla="*/ 2064 w 2400"/>
              <a:gd name="T15" fmla="*/ 1008 h 1488"/>
              <a:gd name="T16" fmla="*/ 2160 w 2400"/>
              <a:gd name="T17" fmla="*/ 864 h 1488"/>
              <a:gd name="T18" fmla="*/ 2256 w 2400"/>
              <a:gd name="T19" fmla="*/ 672 h 1488"/>
              <a:gd name="T20" fmla="*/ 2352 w 2400"/>
              <a:gd name="T21" fmla="*/ 432 h 1488"/>
              <a:gd name="T22" fmla="*/ 2400 w 2400"/>
              <a:gd name="T23" fmla="*/ 144 h 1488"/>
              <a:gd name="T24" fmla="*/ 2400 w 2400"/>
              <a:gd name="T25" fmla="*/ 0 h 1488"/>
              <a:gd name="T26" fmla="*/ 0 w 2400"/>
              <a:gd name="T27" fmla="*/ 0 h 14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400"/>
              <a:gd name="T43" fmla="*/ 0 h 1488"/>
              <a:gd name="T44" fmla="*/ 2400 w 2400"/>
              <a:gd name="T45" fmla="*/ 1488 h 148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400" h="1488">
                <a:moveTo>
                  <a:pt x="0" y="0"/>
                </a:moveTo>
                <a:lnTo>
                  <a:pt x="0" y="1488"/>
                </a:lnTo>
                <a:lnTo>
                  <a:pt x="144" y="1488"/>
                </a:lnTo>
                <a:lnTo>
                  <a:pt x="528" y="1440"/>
                </a:lnTo>
                <a:lnTo>
                  <a:pt x="1104" y="1392"/>
                </a:lnTo>
                <a:lnTo>
                  <a:pt x="1536" y="1296"/>
                </a:lnTo>
                <a:lnTo>
                  <a:pt x="1776" y="1200"/>
                </a:lnTo>
                <a:lnTo>
                  <a:pt x="2064" y="1008"/>
                </a:lnTo>
                <a:lnTo>
                  <a:pt x="2160" y="864"/>
                </a:lnTo>
                <a:lnTo>
                  <a:pt x="2256" y="672"/>
                </a:lnTo>
                <a:lnTo>
                  <a:pt x="2352" y="432"/>
                </a:lnTo>
                <a:lnTo>
                  <a:pt x="2400" y="144"/>
                </a:lnTo>
                <a:lnTo>
                  <a:pt x="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0092" name="Freeform 44"/>
          <p:cNvSpPr>
            <a:spLocks/>
          </p:cNvSpPr>
          <p:nvPr/>
        </p:nvSpPr>
        <p:spPr bwMode="auto">
          <a:xfrm>
            <a:off x="6172200" y="2020888"/>
            <a:ext cx="2743200" cy="2514600"/>
          </a:xfrm>
          <a:custGeom>
            <a:avLst/>
            <a:gdLst>
              <a:gd name="T0" fmla="*/ 624 w 1728"/>
              <a:gd name="T1" fmla="*/ 0 h 1584"/>
              <a:gd name="T2" fmla="*/ 576 w 1728"/>
              <a:gd name="T3" fmla="*/ 192 h 1584"/>
              <a:gd name="T4" fmla="*/ 432 w 1728"/>
              <a:gd name="T5" fmla="*/ 480 h 1584"/>
              <a:gd name="T6" fmla="*/ 384 w 1728"/>
              <a:gd name="T7" fmla="*/ 816 h 1584"/>
              <a:gd name="T8" fmla="*/ 384 w 1728"/>
              <a:gd name="T9" fmla="*/ 912 h 1584"/>
              <a:gd name="T10" fmla="*/ 336 w 1728"/>
              <a:gd name="T11" fmla="*/ 1152 h 1584"/>
              <a:gd name="T12" fmla="*/ 240 w 1728"/>
              <a:gd name="T13" fmla="*/ 1344 h 1584"/>
              <a:gd name="T14" fmla="*/ 96 w 1728"/>
              <a:gd name="T15" fmla="*/ 1488 h 1584"/>
              <a:gd name="T16" fmla="*/ 0 w 1728"/>
              <a:gd name="T17" fmla="*/ 1536 h 1584"/>
              <a:gd name="T18" fmla="*/ 192 w 1728"/>
              <a:gd name="T19" fmla="*/ 1536 h 1584"/>
              <a:gd name="T20" fmla="*/ 960 w 1728"/>
              <a:gd name="T21" fmla="*/ 1584 h 1584"/>
              <a:gd name="T22" fmla="*/ 1728 w 1728"/>
              <a:gd name="T23" fmla="*/ 1584 h 1584"/>
              <a:gd name="T24" fmla="*/ 1728 w 1728"/>
              <a:gd name="T25" fmla="*/ 0 h 1584"/>
              <a:gd name="T26" fmla="*/ 624 w 1728"/>
              <a:gd name="T27" fmla="*/ 0 h 158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728"/>
              <a:gd name="T43" fmla="*/ 0 h 1584"/>
              <a:gd name="T44" fmla="*/ 1728 w 1728"/>
              <a:gd name="T45" fmla="*/ 1584 h 158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728" h="1584">
                <a:moveTo>
                  <a:pt x="624" y="0"/>
                </a:moveTo>
                <a:lnTo>
                  <a:pt x="576" y="192"/>
                </a:lnTo>
                <a:lnTo>
                  <a:pt x="432" y="480"/>
                </a:lnTo>
                <a:lnTo>
                  <a:pt x="384" y="816"/>
                </a:lnTo>
                <a:lnTo>
                  <a:pt x="384" y="912"/>
                </a:lnTo>
                <a:lnTo>
                  <a:pt x="336" y="1152"/>
                </a:lnTo>
                <a:lnTo>
                  <a:pt x="240" y="1344"/>
                </a:lnTo>
                <a:lnTo>
                  <a:pt x="96" y="1488"/>
                </a:lnTo>
                <a:lnTo>
                  <a:pt x="0" y="1536"/>
                </a:lnTo>
                <a:lnTo>
                  <a:pt x="192" y="1536"/>
                </a:lnTo>
                <a:lnTo>
                  <a:pt x="960" y="1584"/>
                </a:lnTo>
                <a:lnTo>
                  <a:pt x="1728" y="1584"/>
                </a:lnTo>
                <a:lnTo>
                  <a:pt x="1728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0000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pic>
        <p:nvPicPr>
          <p:cNvPr id="25605" name="Picture 22" descr="p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868488"/>
            <a:ext cx="3886200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685800" y="2706688"/>
            <a:ext cx="0" cy="838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0060" name="Line 12"/>
          <p:cNvSpPr>
            <a:spLocks noChangeShapeType="1"/>
          </p:cNvSpPr>
          <p:nvPr/>
        </p:nvSpPr>
        <p:spPr bwMode="auto">
          <a:xfrm>
            <a:off x="4716463" y="3925888"/>
            <a:ext cx="42481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0064" name="AutoShape 16"/>
          <p:cNvSpPr>
            <a:spLocks noChangeArrowheads="1"/>
          </p:cNvSpPr>
          <p:nvPr/>
        </p:nvSpPr>
        <p:spPr bwMode="auto">
          <a:xfrm>
            <a:off x="3379788" y="367665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Text Box 26"/>
          <p:cNvSpPr txBox="1">
            <a:spLocks noChangeArrowheads="1"/>
          </p:cNvSpPr>
          <p:nvPr/>
        </p:nvSpPr>
        <p:spPr bwMode="auto">
          <a:xfrm>
            <a:off x="457200" y="4419600"/>
            <a:ext cx="11064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Best-fit</a:t>
            </a:r>
          </a:p>
        </p:txBody>
      </p:sp>
      <p:sp>
        <p:nvSpPr>
          <p:cNvPr id="25613" name="Text Box 28"/>
          <p:cNvSpPr txBox="1">
            <a:spLocks noChangeArrowheads="1"/>
          </p:cNvSpPr>
          <p:nvPr/>
        </p:nvSpPr>
        <p:spPr bwMode="auto">
          <a:xfrm>
            <a:off x="0" y="1066800"/>
            <a:ext cx="8892178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If the sub-</a:t>
            </a:r>
            <a:r>
              <a:rPr lang="en-US" altLang="ja-JP" dirty="0" err="1" smtClean="0"/>
              <a:t>GeV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pbar</a:t>
            </a:r>
            <a:r>
              <a:rPr lang="en-US" altLang="ja-JP" dirty="0" smtClean="0"/>
              <a:t> excess is real, allowed parameter region is very</a:t>
            </a:r>
          </a:p>
          <a:p>
            <a:r>
              <a:rPr lang="en-US" altLang="ja-JP" dirty="0" smtClean="0"/>
              <a:t> restrictive</a:t>
            </a:r>
            <a:endParaRPr lang="ja-JP" altLang="en-US" dirty="0"/>
          </a:p>
        </p:txBody>
      </p:sp>
      <p:sp>
        <p:nvSpPr>
          <p:cNvPr id="130087" name="AutoShape 39"/>
          <p:cNvSpPr>
            <a:spLocks noChangeArrowheads="1"/>
          </p:cNvSpPr>
          <p:nvPr/>
        </p:nvSpPr>
        <p:spPr bwMode="auto">
          <a:xfrm>
            <a:off x="6553200" y="4724400"/>
            <a:ext cx="1828800" cy="914400"/>
          </a:xfrm>
          <a:prstGeom prst="wedgeRoundRectCallout">
            <a:avLst>
              <a:gd name="adj1" fmla="val -37935"/>
              <a:gd name="adj2" fmla="val -84028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altLang="ja-JP" sz="2400" b="1" i="1">
                <a:latin typeface="Symbol" pitchFamily="18" charset="2"/>
                <a:sym typeface="Symbol" pitchFamily="18" charset="2"/>
              </a:rPr>
              <a:t></a:t>
            </a:r>
            <a:r>
              <a:rPr lang="en-US" altLang="ja-JP" sz="2400" b="1" baseline="-25000">
                <a:latin typeface="Arial Unicode MS" pitchFamily="50" charset="-128"/>
              </a:rPr>
              <a:t>i</a:t>
            </a:r>
            <a:r>
              <a:rPr lang="en-US" altLang="ja-JP" sz="2400" b="1">
                <a:latin typeface="メイリオ" pitchFamily="50" charset="-128"/>
              </a:rPr>
              <a:t> </a:t>
            </a:r>
            <a:r>
              <a:rPr lang="en-US" altLang="ja-JP" sz="2400" b="1">
                <a:latin typeface="cmsy10" pitchFamily="34" charset="0"/>
              </a:rPr>
              <a:t>»</a:t>
            </a:r>
            <a:r>
              <a:rPr lang="en-US" altLang="ja-JP" sz="2400" b="1">
                <a:latin typeface="メイリオ" pitchFamily="50" charset="-128"/>
              </a:rPr>
              <a:t> </a:t>
            </a:r>
            <a:r>
              <a:rPr lang="en-US" altLang="ja-JP" sz="2400" b="1">
                <a:latin typeface="Palatino Linotype" pitchFamily="18" charset="0"/>
              </a:rPr>
              <a:t>10</a:t>
            </a:r>
            <a:r>
              <a:rPr lang="en-US" altLang="ja-JP" sz="2400" b="1" baseline="30000">
                <a:latin typeface="Palatino Linotype" pitchFamily="18" charset="0"/>
              </a:rPr>
              <a:t>-27</a:t>
            </a:r>
          </a:p>
          <a:p>
            <a:pPr algn="ctr"/>
            <a:r>
              <a:rPr lang="en-US" altLang="ja-JP" sz="2400" b="1">
                <a:latin typeface="cmsy10" pitchFamily="34" charset="0"/>
              </a:rPr>
              <a:t>      ¼</a:t>
            </a:r>
            <a:r>
              <a:rPr lang="en-US" altLang="ja-JP" sz="2400" b="1">
                <a:latin typeface="Palatino Linotype" pitchFamily="18" charset="0"/>
              </a:rPr>
              <a:t> 0.05</a:t>
            </a:r>
          </a:p>
        </p:txBody>
      </p:sp>
      <p:pic>
        <p:nvPicPr>
          <p:cNvPr id="130088" name="Picture 4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5145088"/>
            <a:ext cx="646112" cy="493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0093" name="Text Box 45"/>
          <p:cNvSpPr txBox="1">
            <a:spLocks noChangeArrowheads="1"/>
          </p:cNvSpPr>
          <p:nvPr/>
        </p:nvSpPr>
        <p:spPr bwMode="auto">
          <a:xfrm>
            <a:off x="4724400" y="2514600"/>
            <a:ext cx="162736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 err="1" smtClean="0">
                <a:solidFill>
                  <a:schemeClr val="accent2"/>
                </a:solidFill>
              </a:rPr>
              <a:t>pbar</a:t>
            </a:r>
            <a:r>
              <a:rPr lang="en-US" altLang="ja-JP" b="1" dirty="0" smtClean="0">
                <a:solidFill>
                  <a:schemeClr val="accent2"/>
                </a:solidFill>
              </a:rPr>
              <a:t> visible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130094" name="Text Box 46"/>
          <p:cNvSpPr txBox="1">
            <a:spLocks noChangeArrowheads="1"/>
          </p:cNvSpPr>
          <p:nvPr/>
        </p:nvSpPr>
        <p:spPr bwMode="auto">
          <a:xfrm>
            <a:off x="7010400" y="3124200"/>
            <a:ext cx="141737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sym typeface="Symbol"/>
              </a:rPr>
              <a:t></a:t>
            </a:r>
            <a:r>
              <a:rPr lang="en-US" altLang="ja-JP" b="1" dirty="0" smtClean="0">
                <a:solidFill>
                  <a:srgbClr val="FF0000"/>
                </a:solidFill>
              </a:rPr>
              <a:t> invisible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30086" name="AutoShape 38"/>
          <p:cNvSpPr>
            <a:spLocks noChangeArrowheads="1"/>
          </p:cNvSpPr>
          <p:nvPr/>
        </p:nvSpPr>
        <p:spPr bwMode="auto">
          <a:xfrm>
            <a:off x="4724400" y="3276600"/>
            <a:ext cx="1600200" cy="533400"/>
          </a:xfrm>
          <a:prstGeom prst="wedgeRoundRectCallout">
            <a:avLst>
              <a:gd name="adj1" fmla="val -49704"/>
              <a:gd name="adj2" fmla="val 6518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2400" b="1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sz="2400" b="1"/>
              <a:t> </a:t>
            </a:r>
            <a:r>
              <a:rPr lang="en-US" altLang="ja-JP" sz="2400" b="1">
                <a:latin typeface="msam10" pitchFamily="34" charset="0"/>
              </a:rPr>
              <a:t>.</a:t>
            </a:r>
            <a:r>
              <a:rPr lang="en-US" altLang="ja-JP" sz="2400" b="1" i="1">
                <a:latin typeface="Palatino Linotype" pitchFamily="18" charset="0"/>
              </a:rPr>
              <a:t> </a:t>
            </a:r>
            <a:r>
              <a:rPr lang="en-US" altLang="ja-JP" sz="2400" b="1">
                <a:latin typeface="Palatino Linotype" pitchFamily="18" charset="0"/>
              </a:rPr>
              <a:t>1 </a:t>
            </a:r>
            <a:r>
              <a:rPr lang="en-US" altLang="ja-JP" sz="2400" b="1">
                <a:latin typeface="メイリオ" pitchFamily="50" charset="-128"/>
              </a:rPr>
              <a:t>pm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5410200"/>
            <a:ext cx="47933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dirty="0" err="1" smtClean="0"/>
              <a:t>Braneworld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disfavoured</a:t>
            </a:r>
            <a:r>
              <a:rPr kumimoji="1" lang="en-US" altLang="ja-JP" dirty="0" smtClean="0"/>
              <a:t>?</a:t>
            </a:r>
          </a:p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Bess-Polar 2007 should </a:t>
            </a:r>
            <a:r>
              <a:rPr lang="en-US" altLang="ja-JP" dirty="0" smtClean="0"/>
              <a:t>give a hint</a:t>
            </a:r>
            <a:endParaRPr kumimoji="1" lang="ja-JP" altLang="en-US" dirty="0"/>
          </a:p>
        </p:txBody>
      </p:sp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Being Speculative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Launching-989-041213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200" y="3200400"/>
            <a:ext cx="2336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Strategy</a:t>
            </a:r>
            <a:endParaRPr lang="ja-JP" altLang="en-US" dirty="0" smtClean="0"/>
          </a:p>
        </p:txBody>
      </p:sp>
      <p:sp>
        <p:nvSpPr>
          <p:cNvPr id="244740" name="AutoShape 4"/>
          <p:cNvSpPr>
            <a:spLocks noChangeArrowheads="1"/>
          </p:cNvSpPr>
          <p:nvPr/>
        </p:nvSpPr>
        <p:spPr bwMode="auto">
          <a:xfrm rot="5400000">
            <a:off x="3488530" y="2683670"/>
            <a:ext cx="1371602" cy="576263"/>
          </a:xfrm>
          <a:custGeom>
            <a:avLst/>
            <a:gdLst>
              <a:gd name="T0" fmla="*/ 1885950 w 21600"/>
              <a:gd name="T1" fmla="*/ 0 h 21600"/>
              <a:gd name="T2" fmla="*/ 0 w 21600"/>
              <a:gd name="T3" fmla="*/ 288132 h 21600"/>
              <a:gd name="T4" fmla="*/ 1885950 w 21600"/>
              <a:gd name="T5" fmla="*/ 576263 h 21600"/>
              <a:gd name="T6" fmla="*/ 2514600 w 21600"/>
              <a:gd name="T7" fmla="*/ 2881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2971800" y="1457980"/>
            <a:ext cx="4544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2800" dirty="0" smtClean="0"/>
              <a:t>Cosmic-ray observations</a:t>
            </a:r>
            <a:endParaRPr lang="ja-JP" altLang="en-US" sz="2800" dirty="0"/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3962400" y="4038600"/>
            <a:ext cx="4846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2800" dirty="0" smtClean="0"/>
              <a:t>Exotic models for Universe</a:t>
            </a:r>
            <a:endParaRPr lang="ja-JP" altLang="en-US" sz="2800" dirty="0"/>
          </a:p>
        </p:txBody>
      </p:sp>
      <p:pic>
        <p:nvPicPr>
          <p:cNvPr id="40967" name="Picture 7" descr="glast_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" y="457200"/>
            <a:ext cx="23431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4876800" y="2438400"/>
            <a:ext cx="357662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altLang="ja-JP" dirty="0" smtClean="0"/>
              <a:t>Modified theories of</a:t>
            </a:r>
          </a:p>
          <a:p>
            <a:pPr marL="342900" indent="-342900"/>
            <a:r>
              <a:rPr lang="en-US" altLang="ja-JP" dirty="0" smtClean="0"/>
              <a:t>formation and evaporation</a:t>
            </a:r>
          </a:p>
          <a:p>
            <a:pPr marL="342900" indent="-342900"/>
            <a:r>
              <a:rPr lang="en-US" altLang="ja-JP" dirty="0" smtClean="0"/>
              <a:t>of PBHs</a:t>
            </a:r>
            <a:endParaRPr lang="ja-JP" alt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43400" y="5181600"/>
            <a:ext cx="3962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Now, </a:t>
            </a:r>
            <a:r>
              <a:rPr kumimoji="1" lang="en-US" altLang="ja-JP" sz="3600" i="1" dirty="0" err="1" smtClean="0"/>
              <a:t>Braneworld</a:t>
            </a:r>
            <a:endParaRPr kumimoji="1" lang="ja-JP" alt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to do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0971" y="2819400"/>
            <a:ext cx="1659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Gamma-ray</a:t>
            </a:r>
            <a:endParaRPr kumimoji="1" lang="en-US" altLang="ja-JP" dirty="0" smtClean="0"/>
          </a:p>
        </p:txBody>
      </p:sp>
      <p:pic>
        <p:nvPicPr>
          <p:cNvPr id="5" name="Picture 4" descr="p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1151" y="3271422"/>
            <a:ext cx="433284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3" descr="phot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95222"/>
            <a:ext cx="4587562" cy="328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0" y="1375827"/>
            <a:ext cx="813556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dirty="0" smtClean="0"/>
              <a:t>Too many PBHs would disturb standard cosmology</a:t>
            </a:r>
            <a:endParaRPr lang="en-US" altLang="ja-JP" dirty="0" smtClean="0"/>
          </a:p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Cosmic-ray spectra differently dependent on extra dimension</a:t>
            </a:r>
          </a:p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Implications to </a:t>
            </a:r>
            <a:r>
              <a:rPr lang="en-US" altLang="ja-JP" dirty="0" err="1" smtClean="0"/>
              <a:t>braneworld</a:t>
            </a:r>
            <a:r>
              <a:rPr lang="en-US" altLang="ja-JP" dirty="0" smtClean="0"/>
              <a:t> and PBHs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00800" y="2819400"/>
            <a:ext cx="1524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Antiproton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US" altLang="ja-JP" b="1" dirty="0" err="1" smtClean="0"/>
              <a:t>Braneworld</a:t>
            </a:r>
            <a:r>
              <a:rPr lang="en-US" altLang="ja-JP" b="1" dirty="0" smtClean="0"/>
              <a:t> and PBHs</a:t>
            </a:r>
            <a:endParaRPr lang="ja-JP" alt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RS2 </a:t>
            </a:r>
            <a:r>
              <a:rPr lang="en-US" altLang="ja-JP" dirty="0" err="1" smtClean="0"/>
              <a:t>Braneworld</a:t>
            </a:r>
            <a:endParaRPr lang="ja-JP" altLang="en-US" dirty="0" smtClean="0">
              <a:latin typeface="メイリオ" pitchFamily="50" charset="-128"/>
            </a:endParaRPr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 rot="16200000" flipH="1">
            <a:off x="428625" y="2931715"/>
            <a:ext cx="2798763" cy="1217613"/>
          </a:xfrm>
          <a:prstGeom prst="parallelogram">
            <a:avLst>
              <a:gd name="adj" fmla="val 6572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101" name="Group 4"/>
          <p:cNvGrpSpPr>
            <a:grpSpLocks/>
          </p:cNvGrpSpPr>
          <p:nvPr/>
        </p:nvGrpSpPr>
        <p:grpSpPr bwMode="auto">
          <a:xfrm flipH="1">
            <a:off x="4038600" y="1514475"/>
            <a:ext cx="2016125" cy="3887788"/>
            <a:chOff x="4513" y="981"/>
            <a:chExt cx="1179" cy="2449"/>
          </a:xfrm>
        </p:grpSpPr>
        <p:sp>
          <p:nvSpPr>
            <p:cNvPr id="4130" name="Freeform 5"/>
            <p:cNvSpPr>
              <a:spLocks/>
            </p:cNvSpPr>
            <p:nvPr/>
          </p:nvSpPr>
          <p:spPr bwMode="auto">
            <a:xfrm>
              <a:off x="4513" y="981"/>
              <a:ext cx="1179" cy="1136"/>
            </a:xfrm>
            <a:custGeom>
              <a:avLst/>
              <a:gdLst>
                <a:gd name="T0" fmla="*/ 0 w 1179"/>
                <a:gd name="T1" fmla="*/ 0 h 1407"/>
                <a:gd name="T2" fmla="*/ 454 w 1179"/>
                <a:gd name="T3" fmla="*/ 1089 h 1407"/>
                <a:gd name="T4" fmla="*/ 1179 w 1179"/>
                <a:gd name="T5" fmla="*/ 1407 h 1407"/>
                <a:gd name="T6" fmla="*/ 0 60000 65536"/>
                <a:gd name="T7" fmla="*/ 0 60000 65536"/>
                <a:gd name="T8" fmla="*/ 0 60000 65536"/>
                <a:gd name="T9" fmla="*/ 0 w 1179"/>
                <a:gd name="T10" fmla="*/ 0 h 1407"/>
                <a:gd name="T11" fmla="*/ 1179 w 1179"/>
                <a:gd name="T12" fmla="*/ 1407 h 14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" h="1407">
                  <a:moveTo>
                    <a:pt x="0" y="0"/>
                  </a:moveTo>
                  <a:cubicBezTo>
                    <a:pt x="128" y="427"/>
                    <a:pt x="257" y="854"/>
                    <a:pt x="454" y="1089"/>
                  </a:cubicBezTo>
                  <a:cubicBezTo>
                    <a:pt x="651" y="1324"/>
                    <a:pt x="915" y="1365"/>
                    <a:pt x="1179" y="1407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1" name="Freeform 6"/>
            <p:cNvSpPr>
              <a:spLocks/>
            </p:cNvSpPr>
            <p:nvPr/>
          </p:nvSpPr>
          <p:spPr bwMode="auto">
            <a:xfrm flipV="1">
              <a:off x="4513" y="2296"/>
              <a:ext cx="1179" cy="1134"/>
            </a:xfrm>
            <a:custGeom>
              <a:avLst/>
              <a:gdLst>
                <a:gd name="T0" fmla="*/ 0 w 1179"/>
                <a:gd name="T1" fmla="*/ 0 h 1407"/>
                <a:gd name="T2" fmla="*/ 454 w 1179"/>
                <a:gd name="T3" fmla="*/ 1089 h 1407"/>
                <a:gd name="T4" fmla="*/ 1179 w 1179"/>
                <a:gd name="T5" fmla="*/ 1407 h 1407"/>
                <a:gd name="T6" fmla="*/ 0 60000 65536"/>
                <a:gd name="T7" fmla="*/ 0 60000 65536"/>
                <a:gd name="T8" fmla="*/ 0 60000 65536"/>
                <a:gd name="T9" fmla="*/ 0 w 1179"/>
                <a:gd name="T10" fmla="*/ 0 h 1407"/>
                <a:gd name="T11" fmla="*/ 1179 w 1179"/>
                <a:gd name="T12" fmla="*/ 1407 h 14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" h="1407">
                  <a:moveTo>
                    <a:pt x="0" y="0"/>
                  </a:moveTo>
                  <a:cubicBezTo>
                    <a:pt x="128" y="427"/>
                    <a:pt x="257" y="854"/>
                    <a:pt x="454" y="1089"/>
                  </a:cubicBezTo>
                  <a:cubicBezTo>
                    <a:pt x="651" y="1324"/>
                    <a:pt x="915" y="1365"/>
                    <a:pt x="1179" y="1407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102" name="AutoShape 7"/>
          <p:cNvSpPr>
            <a:spLocks noChangeArrowheads="1"/>
          </p:cNvSpPr>
          <p:nvPr/>
        </p:nvSpPr>
        <p:spPr bwMode="auto">
          <a:xfrm rot="16200000" flipH="1">
            <a:off x="4108450" y="2663825"/>
            <a:ext cx="4352925" cy="1597025"/>
          </a:xfrm>
          <a:prstGeom prst="parallelogram">
            <a:avLst>
              <a:gd name="adj" fmla="val 77933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spcBef>
                <a:spcPct val="0"/>
              </a:spcBef>
            </a:pPr>
            <a:endParaRPr lang="ja-JP" altLang="ja-JP" sz="3200">
              <a:latin typeface="メイリオ" pitchFamily="50" charset="-128"/>
            </a:endParaRPr>
          </a:p>
        </p:txBody>
      </p:sp>
      <p:grpSp>
        <p:nvGrpSpPr>
          <p:cNvPr id="4103" name="Group 8"/>
          <p:cNvGrpSpPr>
            <a:grpSpLocks/>
          </p:cNvGrpSpPr>
          <p:nvPr/>
        </p:nvGrpSpPr>
        <p:grpSpPr bwMode="auto">
          <a:xfrm>
            <a:off x="6553200" y="1514475"/>
            <a:ext cx="1871663" cy="3887788"/>
            <a:chOff x="4513" y="981"/>
            <a:chExt cx="1179" cy="2449"/>
          </a:xfrm>
        </p:grpSpPr>
        <p:sp>
          <p:nvSpPr>
            <p:cNvPr id="4128" name="Freeform 9"/>
            <p:cNvSpPr>
              <a:spLocks/>
            </p:cNvSpPr>
            <p:nvPr/>
          </p:nvSpPr>
          <p:spPr bwMode="auto">
            <a:xfrm>
              <a:off x="4513" y="981"/>
              <a:ext cx="1179" cy="1136"/>
            </a:xfrm>
            <a:custGeom>
              <a:avLst/>
              <a:gdLst>
                <a:gd name="T0" fmla="*/ 0 w 1179"/>
                <a:gd name="T1" fmla="*/ 0 h 1407"/>
                <a:gd name="T2" fmla="*/ 454 w 1179"/>
                <a:gd name="T3" fmla="*/ 1089 h 1407"/>
                <a:gd name="T4" fmla="*/ 1179 w 1179"/>
                <a:gd name="T5" fmla="*/ 1407 h 1407"/>
                <a:gd name="T6" fmla="*/ 0 60000 65536"/>
                <a:gd name="T7" fmla="*/ 0 60000 65536"/>
                <a:gd name="T8" fmla="*/ 0 60000 65536"/>
                <a:gd name="T9" fmla="*/ 0 w 1179"/>
                <a:gd name="T10" fmla="*/ 0 h 1407"/>
                <a:gd name="T11" fmla="*/ 1179 w 1179"/>
                <a:gd name="T12" fmla="*/ 1407 h 14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" h="1407">
                  <a:moveTo>
                    <a:pt x="0" y="0"/>
                  </a:moveTo>
                  <a:cubicBezTo>
                    <a:pt x="128" y="427"/>
                    <a:pt x="257" y="854"/>
                    <a:pt x="454" y="1089"/>
                  </a:cubicBezTo>
                  <a:cubicBezTo>
                    <a:pt x="651" y="1324"/>
                    <a:pt x="915" y="1365"/>
                    <a:pt x="1179" y="1407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9" name="Freeform 10"/>
            <p:cNvSpPr>
              <a:spLocks/>
            </p:cNvSpPr>
            <p:nvPr/>
          </p:nvSpPr>
          <p:spPr bwMode="auto">
            <a:xfrm flipV="1">
              <a:off x="4513" y="2296"/>
              <a:ext cx="1179" cy="1134"/>
            </a:xfrm>
            <a:custGeom>
              <a:avLst/>
              <a:gdLst>
                <a:gd name="T0" fmla="*/ 0 w 1179"/>
                <a:gd name="T1" fmla="*/ 0 h 1407"/>
                <a:gd name="T2" fmla="*/ 454 w 1179"/>
                <a:gd name="T3" fmla="*/ 1089 h 1407"/>
                <a:gd name="T4" fmla="*/ 1179 w 1179"/>
                <a:gd name="T5" fmla="*/ 1407 h 1407"/>
                <a:gd name="T6" fmla="*/ 0 60000 65536"/>
                <a:gd name="T7" fmla="*/ 0 60000 65536"/>
                <a:gd name="T8" fmla="*/ 0 60000 65536"/>
                <a:gd name="T9" fmla="*/ 0 w 1179"/>
                <a:gd name="T10" fmla="*/ 0 h 1407"/>
                <a:gd name="T11" fmla="*/ 1179 w 1179"/>
                <a:gd name="T12" fmla="*/ 1407 h 14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" h="1407">
                  <a:moveTo>
                    <a:pt x="0" y="0"/>
                  </a:moveTo>
                  <a:cubicBezTo>
                    <a:pt x="128" y="427"/>
                    <a:pt x="257" y="854"/>
                    <a:pt x="454" y="1089"/>
                  </a:cubicBezTo>
                  <a:cubicBezTo>
                    <a:pt x="651" y="1324"/>
                    <a:pt x="915" y="1365"/>
                    <a:pt x="1179" y="1407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104" name="Line 12"/>
          <p:cNvSpPr>
            <a:spLocks noChangeShapeType="1"/>
          </p:cNvSpPr>
          <p:nvPr/>
        </p:nvSpPr>
        <p:spPr bwMode="auto">
          <a:xfrm>
            <a:off x="6324600" y="35052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4105" name="Group 13"/>
          <p:cNvGrpSpPr>
            <a:grpSpLocks/>
          </p:cNvGrpSpPr>
          <p:nvPr/>
        </p:nvGrpSpPr>
        <p:grpSpPr bwMode="auto">
          <a:xfrm>
            <a:off x="2209800" y="2425303"/>
            <a:ext cx="2971800" cy="1946275"/>
            <a:chOff x="868" y="1842"/>
            <a:chExt cx="1872" cy="1226"/>
          </a:xfrm>
        </p:grpSpPr>
        <p:sp>
          <p:nvSpPr>
            <p:cNvPr id="4126" name="Line 14"/>
            <p:cNvSpPr>
              <a:spLocks noChangeShapeType="1"/>
            </p:cNvSpPr>
            <p:nvPr/>
          </p:nvSpPr>
          <p:spPr bwMode="auto">
            <a:xfrm flipV="1">
              <a:off x="868" y="1842"/>
              <a:ext cx="186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7" name="Line 15"/>
            <p:cNvSpPr>
              <a:spLocks noChangeShapeType="1"/>
            </p:cNvSpPr>
            <p:nvPr/>
          </p:nvSpPr>
          <p:spPr bwMode="auto">
            <a:xfrm>
              <a:off x="880" y="2478"/>
              <a:ext cx="186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106" name="Text Box 18"/>
          <p:cNvSpPr txBox="1">
            <a:spLocks noChangeArrowheads="1"/>
          </p:cNvSpPr>
          <p:nvPr/>
        </p:nvSpPr>
        <p:spPr bwMode="auto">
          <a:xfrm>
            <a:off x="6324600" y="3114675"/>
            <a:ext cx="15808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dirty="0" smtClean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ℓ </a:t>
            </a:r>
            <a:r>
              <a:rPr lang="en-US" altLang="ja-JP" dirty="0">
                <a:solidFill>
                  <a:srgbClr val="FF3300"/>
                </a:solidFill>
                <a:latin typeface="msam10" pitchFamily="34" charset="0"/>
                <a:ea typeface="Arial Unicode MS" pitchFamily="50" charset="-128"/>
                <a:cs typeface="Arial Unicode MS" pitchFamily="50" charset="-128"/>
              </a:rPr>
              <a:t>.</a:t>
            </a:r>
            <a:r>
              <a:rPr lang="en-US" altLang="ja-JP" dirty="0">
                <a:solidFill>
                  <a:srgbClr val="FF3300"/>
                </a:solidFill>
                <a:ea typeface="Arial Unicode MS" pitchFamily="50" charset="-128"/>
                <a:cs typeface="Arial Unicode MS" pitchFamily="50" charset="-128"/>
              </a:rPr>
              <a:t> 0.1mm</a:t>
            </a:r>
            <a:endParaRPr kumimoji="0" lang="en-US" altLang="ja-JP" dirty="0">
              <a:solidFill>
                <a:srgbClr val="FF330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107" name="AutoShape 20"/>
          <p:cNvSpPr>
            <a:spLocks noChangeArrowheads="1"/>
          </p:cNvSpPr>
          <p:nvPr/>
        </p:nvSpPr>
        <p:spPr bwMode="auto">
          <a:xfrm rot="-1598292">
            <a:off x="1905000" y="2684065"/>
            <a:ext cx="431800" cy="504825"/>
          </a:xfrm>
          <a:prstGeom prst="sun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8" name="AutoShape 21"/>
          <p:cNvSpPr>
            <a:spLocks noChangeArrowheads="1"/>
          </p:cNvSpPr>
          <p:nvPr/>
        </p:nvSpPr>
        <p:spPr bwMode="auto">
          <a:xfrm rot="-2226497">
            <a:off x="1371600" y="3827065"/>
            <a:ext cx="287338" cy="431800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" name="Text Box 23"/>
          <p:cNvSpPr txBox="1">
            <a:spLocks noChangeArrowheads="1"/>
          </p:cNvSpPr>
          <p:nvPr/>
        </p:nvSpPr>
        <p:spPr bwMode="auto">
          <a:xfrm>
            <a:off x="5700713" y="914400"/>
            <a:ext cx="3443287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>
                <a:latin typeface="Verdana" pitchFamily="34" charset="0"/>
              </a:rPr>
              <a:t>[Randall &amp; </a:t>
            </a:r>
            <a:r>
              <a:rPr lang="en-US" altLang="ja-JP" sz="1600" dirty="0" err="1">
                <a:latin typeface="Verdana" pitchFamily="34" charset="0"/>
              </a:rPr>
              <a:t>Sundrum</a:t>
            </a:r>
            <a:r>
              <a:rPr lang="en-US" altLang="ja-JP" sz="1600" dirty="0">
                <a:latin typeface="Verdana" pitchFamily="34" charset="0"/>
              </a:rPr>
              <a:t> (1999a,b)]</a:t>
            </a:r>
          </a:p>
        </p:txBody>
      </p:sp>
      <p:pic>
        <p:nvPicPr>
          <p:cNvPr id="4110" name="Picture 2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524000"/>
            <a:ext cx="3505200" cy="39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11" name="Text Box 26"/>
          <p:cNvSpPr txBox="1">
            <a:spLocks noChangeArrowheads="1"/>
          </p:cNvSpPr>
          <p:nvPr/>
        </p:nvSpPr>
        <p:spPr bwMode="auto">
          <a:xfrm>
            <a:off x="7240915" y="1524000"/>
            <a:ext cx="190308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Bulk: Anti-</a:t>
            </a:r>
          </a:p>
          <a:p>
            <a:pPr algn="ctr"/>
            <a:r>
              <a:rPr lang="en-US" altLang="ja-JP" dirty="0" smtClean="0"/>
              <a:t>de </a:t>
            </a:r>
            <a:r>
              <a:rPr lang="en-US" altLang="ja-JP" dirty="0"/>
              <a:t>Sitter (</a:t>
            </a:r>
            <a:r>
              <a:rPr lang="en-US" altLang="ja-JP" dirty="0">
                <a:latin typeface="Symbol" pitchFamily="18" charset="2"/>
                <a:sym typeface="Symbol" pitchFamily="18" charset="2"/>
              </a:rPr>
              <a:t></a:t>
            </a:r>
            <a:r>
              <a:rPr lang="en-US" altLang="ja-JP" dirty="0">
                <a:latin typeface="Palatino Linotype" pitchFamily="18" charset="0"/>
              </a:rPr>
              <a:t>&lt;0</a:t>
            </a:r>
            <a:r>
              <a:rPr lang="en-US" altLang="ja-JP" dirty="0"/>
              <a:t>)</a:t>
            </a:r>
          </a:p>
        </p:txBody>
      </p:sp>
      <p:sp>
        <p:nvSpPr>
          <p:cNvPr id="4113" name="Text Box 30"/>
          <p:cNvSpPr txBox="1">
            <a:spLocks noChangeArrowheads="1"/>
          </p:cNvSpPr>
          <p:nvPr/>
        </p:nvSpPr>
        <p:spPr bwMode="auto">
          <a:xfrm>
            <a:off x="1524000" y="1066800"/>
            <a:ext cx="24208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Warped 5D metric</a:t>
            </a:r>
            <a:endParaRPr lang="ja-JP" altLang="en-US" dirty="0"/>
          </a:p>
        </p:txBody>
      </p:sp>
      <p:sp>
        <p:nvSpPr>
          <p:cNvPr id="4114" name="AutoShape 31"/>
          <p:cNvSpPr>
            <a:spLocks noChangeArrowheads="1"/>
          </p:cNvSpPr>
          <p:nvPr/>
        </p:nvSpPr>
        <p:spPr bwMode="auto">
          <a:xfrm>
            <a:off x="304800" y="1836340"/>
            <a:ext cx="1703643" cy="783193"/>
          </a:xfrm>
          <a:prstGeom prst="wedgeRoundRectCallout">
            <a:avLst>
              <a:gd name="adj1" fmla="val 17186"/>
              <a:gd name="adj2" fmla="val 10347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dirty="0" smtClean="0"/>
              <a:t>4D on</a:t>
            </a:r>
          </a:p>
          <a:p>
            <a:pPr algn="ctr">
              <a:spcBef>
                <a:spcPct val="0"/>
              </a:spcBef>
            </a:pPr>
            <a:r>
              <a:rPr lang="en-US" altLang="ja-JP" dirty="0" smtClean="0"/>
              <a:t>large scales</a:t>
            </a:r>
            <a:endParaRPr lang="ja-JP" altLang="en-US" dirty="0"/>
          </a:p>
        </p:txBody>
      </p:sp>
      <p:sp>
        <p:nvSpPr>
          <p:cNvPr id="4115" name="AutoShape 32"/>
          <p:cNvSpPr>
            <a:spLocks noChangeArrowheads="1"/>
          </p:cNvSpPr>
          <p:nvPr/>
        </p:nvSpPr>
        <p:spPr bwMode="auto">
          <a:xfrm>
            <a:off x="3352800" y="4482703"/>
            <a:ext cx="1553135" cy="851297"/>
          </a:xfrm>
          <a:prstGeom prst="wedgeRoundRectCallout">
            <a:avLst>
              <a:gd name="adj1" fmla="val 51417"/>
              <a:gd name="adj2" fmla="val -98167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dirty="0" smtClean="0">
                <a:latin typeface="メイリオ" pitchFamily="50" charset="-128"/>
              </a:rPr>
              <a:t>5D gravity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</a:rPr>
              <a:t>below 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ℓ</a:t>
            </a:r>
            <a:endParaRPr lang="ja-JP" altLang="en-US" dirty="0">
              <a:latin typeface="メイリオ" pitchFamily="50" charset="-128"/>
            </a:endParaRPr>
          </a:p>
        </p:txBody>
      </p:sp>
      <p:pic>
        <p:nvPicPr>
          <p:cNvPr id="4116" name="Picture 3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667000"/>
            <a:ext cx="36512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117" name="Picture 38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2590800"/>
            <a:ext cx="582613" cy="265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21" name="Text Box 43"/>
          <p:cNvSpPr txBox="1">
            <a:spLocks noChangeArrowheads="1"/>
          </p:cNvSpPr>
          <p:nvPr/>
        </p:nvSpPr>
        <p:spPr bwMode="auto">
          <a:xfrm rot="-2296934">
            <a:off x="5379974" y="4043406"/>
            <a:ext cx="1789271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ja-JP" dirty="0" smtClean="0"/>
              <a:t>Tension</a:t>
            </a:r>
            <a:r>
              <a:rPr kumimoji="0" lang="ja-JP" altLang="en-US" dirty="0" smtClean="0"/>
              <a:t> </a:t>
            </a:r>
            <a:r>
              <a:rPr kumimoji="0" lang="ja-JP" altLang="en-US" i="1" dirty="0">
                <a:latin typeface="Symbol" pitchFamily="18" charset="2"/>
                <a:ea typeface="Arial Unicode MS" pitchFamily="50" charset="-128"/>
                <a:cs typeface="Arial Unicode MS" pitchFamily="50" charset="-128"/>
                <a:sym typeface="Symbol" pitchFamily="18" charset="2"/>
              </a:rPr>
              <a:t></a:t>
            </a:r>
            <a:r>
              <a:rPr kumimoji="0" lang="ja-JP" altLang="en-US" dirty="0">
                <a:latin typeface="Symbol" pitchFamily="18" charset="2"/>
                <a:ea typeface="Arial Unicode MS" pitchFamily="50" charset="-128"/>
                <a:cs typeface="Arial Unicode MS" pitchFamily="50" charset="-128"/>
                <a:sym typeface="Symbol" pitchFamily="18" charset="2"/>
              </a:rPr>
              <a:t> </a:t>
            </a:r>
            <a:r>
              <a:rPr kumimoji="0" lang="en-US" altLang="ja-JP" dirty="0">
                <a:latin typeface="Symbol" pitchFamily="18" charset="2"/>
                <a:ea typeface="Arial Unicode MS" pitchFamily="50" charset="-128"/>
                <a:cs typeface="Arial Unicode MS" pitchFamily="50" charset="-128"/>
                <a:sym typeface="Symbol" pitchFamily="18" charset="2"/>
              </a:rPr>
              <a:t>&gt; 0</a:t>
            </a:r>
            <a:endParaRPr kumimoji="0" lang="en-US" altLang="ja-JP" dirty="0"/>
          </a:p>
          <a:p>
            <a:pPr algn="ctr"/>
            <a:r>
              <a:rPr kumimoji="0" lang="en-US" altLang="ja-JP" dirty="0" smtClean="0">
                <a:sym typeface="Symbol" pitchFamily="18" charset="2"/>
              </a:rPr>
              <a:t>+Matter</a:t>
            </a:r>
            <a:r>
              <a:rPr kumimoji="0" lang="ja-JP" altLang="en-US" dirty="0" smtClean="0">
                <a:sym typeface="Symbol" pitchFamily="18" charset="2"/>
              </a:rPr>
              <a:t> </a:t>
            </a:r>
            <a:r>
              <a:rPr kumimoji="0" lang="en-US" altLang="ja-JP" i="1" dirty="0">
                <a:latin typeface="Palatino Linotype" pitchFamily="18" charset="0"/>
                <a:sym typeface="Symbol" pitchFamily="18" charset="2"/>
              </a:rPr>
              <a:t>T</a:t>
            </a:r>
            <a:r>
              <a:rPr kumimoji="0" lang="en-US" altLang="ja-JP" i="1" baseline="-25000" dirty="0">
                <a:latin typeface="Symbol" pitchFamily="18" charset="2"/>
                <a:sym typeface="Symbol" pitchFamily="18" charset="2"/>
              </a:rPr>
              <a:t></a:t>
            </a:r>
          </a:p>
        </p:txBody>
      </p:sp>
      <p:sp>
        <p:nvSpPr>
          <p:cNvPr id="4122" name="AutoShape 44"/>
          <p:cNvSpPr>
            <a:spLocks/>
          </p:cNvSpPr>
          <p:nvPr/>
        </p:nvSpPr>
        <p:spPr bwMode="auto">
          <a:xfrm>
            <a:off x="1143000" y="5486400"/>
            <a:ext cx="228600" cy="13716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23" name="Text Box 45"/>
          <p:cNvSpPr txBox="1">
            <a:spLocks noChangeArrowheads="1"/>
          </p:cNvSpPr>
          <p:nvPr/>
        </p:nvSpPr>
        <p:spPr bwMode="auto">
          <a:xfrm>
            <a:off x="0" y="5943600"/>
            <a:ext cx="1219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dirty="0" smtClean="0"/>
              <a:t>Scales</a:t>
            </a:r>
            <a:endParaRPr lang="ja-JP" altLang="en-US" dirty="0"/>
          </a:p>
        </p:txBody>
      </p:sp>
      <p:pic>
        <p:nvPicPr>
          <p:cNvPr id="4124" name="Picture 48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10200"/>
            <a:ext cx="3670300" cy="658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125" name="Picture 49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6096000"/>
            <a:ext cx="3630613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6"/>
          <p:cNvSpPr>
            <a:spLocks noChangeArrowheads="1"/>
          </p:cNvSpPr>
          <p:nvPr/>
        </p:nvSpPr>
        <p:spPr bwMode="auto">
          <a:xfrm>
            <a:off x="3962400" y="4495800"/>
            <a:ext cx="2286000" cy="1905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 rot="16200000" flipH="1">
            <a:off x="-153193" y="1753394"/>
            <a:ext cx="2895600" cy="1217613"/>
          </a:xfrm>
          <a:prstGeom prst="parallelogram">
            <a:avLst>
              <a:gd name="adj" fmla="val 67996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spcBef>
                <a:spcPct val="0"/>
              </a:spcBef>
            </a:pPr>
            <a:endParaRPr lang="ja-JP" altLang="ja-JP" sz="3200">
              <a:latin typeface="メイリオ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Cosmology</a:t>
            </a:r>
            <a:endParaRPr lang="ja-JP" altLang="en-US" dirty="0" smtClean="0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914400" y="1752601"/>
            <a:ext cx="838200" cy="1479550"/>
          </a:xfrm>
          <a:custGeom>
            <a:avLst/>
            <a:gdLst>
              <a:gd name="T0" fmla="*/ 0 w 816"/>
              <a:gd name="T1" fmla="*/ 576 h 1440"/>
              <a:gd name="T2" fmla="*/ 384 w 816"/>
              <a:gd name="T3" fmla="*/ 1344 h 1440"/>
              <a:gd name="T4" fmla="*/ 816 w 816"/>
              <a:gd name="T5" fmla="*/ 0 h 1440"/>
              <a:gd name="T6" fmla="*/ 0 60000 65536"/>
              <a:gd name="T7" fmla="*/ 0 60000 65536"/>
              <a:gd name="T8" fmla="*/ 0 60000 65536"/>
              <a:gd name="T9" fmla="*/ 0 w 816"/>
              <a:gd name="T10" fmla="*/ 0 h 1440"/>
              <a:gd name="T11" fmla="*/ 816 w 816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0">
                <a:moveTo>
                  <a:pt x="0" y="576"/>
                </a:moveTo>
                <a:cubicBezTo>
                  <a:pt x="124" y="1008"/>
                  <a:pt x="248" y="1440"/>
                  <a:pt x="384" y="1344"/>
                </a:cubicBezTo>
                <a:cubicBezTo>
                  <a:pt x="520" y="1248"/>
                  <a:pt x="668" y="624"/>
                  <a:pt x="81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5126" name="Oval 13"/>
          <p:cNvSpPr>
            <a:spLocks noChangeArrowheads="1"/>
          </p:cNvSpPr>
          <p:nvPr/>
        </p:nvSpPr>
        <p:spPr bwMode="auto">
          <a:xfrm>
            <a:off x="1447800" y="2286001"/>
            <a:ext cx="150813" cy="150813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762000" y="3733800"/>
            <a:ext cx="121219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Inflation</a:t>
            </a:r>
            <a:endParaRPr lang="ja-JP" altLang="en-US" dirty="0"/>
          </a:p>
        </p:txBody>
      </p:sp>
      <p:sp>
        <p:nvSpPr>
          <p:cNvPr id="5128" name="Line 18"/>
          <p:cNvSpPr>
            <a:spLocks noChangeShapeType="1"/>
          </p:cNvSpPr>
          <p:nvPr/>
        </p:nvSpPr>
        <p:spPr bwMode="auto">
          <a:xfrm flipV="1">
            <a:off x="3987800" y="4300538"/>
            <a:ext cx="1588" cy="2111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9" name="Line 19"/>
          <p:cNvSpPr>
            <a:spLocks noChangeShapeType="1"/>
          </p:cNvSpPr>
          <p:nvPr/>
        </p:nvSpPr>
        <p:spPr bwMode="auto">
          <a:xfrm>
            <a:off x="3968750" y="6410325"/>
            <a:ext cx="3603625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0" name="Text Box 21"/>
          <p:cNvSpPr txBox="1">
            <a:spLocks noChangeArrowheads="1"/>
          </p:cNvSpPr>
          <p:nvPr/>
        </p:nvSpPr>
        <p:spPr bwMode="auto">
          <a:xfrm>
            <a:off x="7620000" y="61722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i="1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t</a:t>
            </a:r>
          </a:p>
        </p:txBody>
      </p:sp>
      <p:sp>
        <p:nvSpPr>
          <p:cNvPr id="5131" name="Text Box 22"/>
          <p:cNvSpPr txBox="1">
            <a:spLocks noChangeArrowheads="1"/>
          </p:cNvSpPr>
          <p:nvPr/>
        </p:nvSpPr>
        <p:spPr bwMode="auto">
          <a:xfrm>
            <a:off x="3733800" y="3810000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2400" i="1" dirty="0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a</a:t>
            </a:r>
            <a:r>
              <a:rPr lang="en-US" altLang="ja-JP" sz="2400" dirty="0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(</a:t>
            </a:r>
            <a:r>
              <a:rPr lang="en-US" altLang="ja-JP" sz="2400" i="1" dirty="0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t</a:t>
            </a:r>
            <a:r>
              <a:rPr lang="en-US" altLang="ja-JP" sz="2400" dirty="0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)</a:t>
            </a:r>
          </a:p>
        </p:txBody>
      </p:sp>
      <p:sp>
        <p:nvSpPr>
          <p:cNvPr id="5132" name="Text Box 25"/>
          <p:cNvSpPr txBox="1">
            <a:spLocks noChangeArrowheads="1"/>
          </p:cNvSpPr>
          <p:nvPr/>
        </p:nvSpPr>
        <p:spPr bwMode="auto">
          <a:xfrm>
            <a:off x="5105400" y="6400800"/>
            <a:ext cx="258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>
                <a:latin typeface="Palatino Linotype" pitchFamily="18" charset="0"/>
                <a:ea typeface="Arial Unicode MS" pitchFamily="50" charset="-128"/>
                <a:cs typeface="Arial Unicode MS" pitchFamily="50" charset="-128"/>
              </a:rPr>
              <a:t>ℓ</a:t>
            </a:r>
          </a:p>
        </p:txBody>
      </p:sp>
      <p:sp>
        <p:nvSpPr>
          <p:cNvPr id="5133" name="Line 26"/>
          <p:cNvSpPr>
            <a:spLocks noChangeShapeType="1"/>
          </p:cNvSpPr>
          <p:nvPr/>
        </p:nvSpPr>
        <p:spPr bwMode="auto">
          <a:xfrm>
            <a:off x="5192713" y="5978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134" name="Text Box 28"/>
          <p:cNvSpPr txBox="1">
            <a:spLocks noChangeArrowheads="1"/>
          </p:cNvSpPr>
          <p:nvPr/>
        </p:nvSpPr>
        <p:spPr bwMode="auto">
          <a:xfrm>
            <a:off x="4191000" y="5410200"/>
            <a:ext cx="93487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3300"/>
                </a:solidFill>
                <a:latin typeface="+mn-lt"/>
              </a:rPr>
              <a:t>5D RD</a:t>
            </a:r>
            <a:endParaRPr lang="ja-JP" altLang="en-US"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5136" name="Text Box 30"/>
          <p:cNvSpPr txBox="1">
            <a:spLocks noChangeArrowheads="1"/>
          </p:cNvSpPr>
          <p:nvPr/>
        </p:nvSpPr>
        <p:spPr bwMode="auto">
          <a:xfrm>
            <a:off x="6673850" y="4616450"/>
            <a:ext cx="82586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 smtClean="0"/>
              <a:t>Matter</a:t>
            </a:r>
            <a:endParaRPr lang="ja-JP" altLang="en-US" sz="1600" dirty="0"/>
          </a:p>
        </p:txBody>
      </p:sp>
      <p:sp>
        <p:nvSpPr>
          <p:cNvPr id="5139" name="AutoShape 35"/>
          <p:cNvSpPr>
            <a:spLocks noChangeArrowheads="1"/>
          </p:cNvSpPr>
          <p:nvPr/>
        </p:nvSpPr>
        <p:spPr bwMode="auto">
          <a:xfrm rot="16200000" flipH="1">
            <a:off x="2590007" y="1753394"/>
            <a:ext cx="2895600" cy="1217613"/>
          </a:xfrm>
          <a:prstGeom prst="parallelogram">
            <a:avLst>
              <a:gd name="adj" fmla="val 6799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spcBef>
                <a:spcPct val="0"/>
              </a:spcBef>
            </a:pPr>
            <a:endParaRPr lang="ja-JP" altLang="ja-JP" sz="3200">
              <a:latin typeface="メイリオ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142" name="Text Box 39"/>
          <p:cNvSpPr txBox="1">
            <a:spLocks noChangeArrowheads="1"/>
          </p:cNvSpPr>
          <p:nvPr/>
        </p:nvSpPr>
        <p:spPr bwMode="auto">
          <a:xfrm>
            <a:off x="4800600" y="3733800"/>
            <a:ext cx="34163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2 distinctive epochs in RD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143" name="AutoShape 41"/>
          <p:cNvSpPr>
            <a:spLocks noChangeArrowheads="1"/>
          </p:cNvSpPr>
          <p:nvPr/>
        </p:nvSpPr>
        <p:spPr bwMode="auto">
          <a:xfrm>
            <a:off x="2286000" y="1981201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144" name="Freeform 44"/>
          <p:cNvSpPr>
            <a:spLocks/>
          </p:cNvSpPr>
          <p:nvPr/>
        </p:nvSpPr>
        <p:spPr bwMode="auto">
          <a:xfrm>
            <a:off x="4038600" y="4876800"/>
            <a:ext cx="3200400" cy="1295400"/>
          </a:xfrm>
          <a:custGeom>
            <a:avLst/>
            <a:gdLst>
              <a:gd name="T0" fmla="*/ 2016 w 2016"/>
              <a:gd name="T1" fmla="*/ 0 h 816"/>
              <a:gd name="T2" fmla="*/ 1392 w 2016"/>
              <a:gd name="T3" fmla="*/ 432 h 816"/>
              <a:gd name="T4" fmla="*/ 720 w 2016"/>
              <a:gd name="T5" fmla="*/ 672 h 816"/>
              <a:gd name="T6" fmla="*/ 0 w 2016"/>
              <a:gd name="T7" fmla="*/ 816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816"/>
              <a:gd name="T14" fmla="*/ 2016 w 2016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816">
                <a:moveTo>
                  <a:pt x="2016" y="0"/>
                </a:moveTo>
                <a:lnTo>
                  <a:pt x="1392" y="432"/>
                </a:lnTo>
                <a:lnTo>
                  <a:pt x="720" y="672"/>
                </a:lnTo>
                <a:lnTo>
                  <a:pt x="0" y="81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45" name="AutoShape 24"/>
          <p:cNvSpPr>
            <a:spLocks noChangeArrowheads="1"/>
          </p:cNvSpPr>
          <p:nvPr/>
        </p:nvSpPr>
        <p:spPr bwMode="auto">
          <a:xfrm>
            <a:off x="3352800" y="5562600"/>
            <a:ext cx="1066800" cy="12954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 dirty="0">
              <a:latin typeface="Palatino Linotype" pitchFamily="18" charset="0"/>
            </a:endParaRPr>
          </a:p>
        </p:txBody>
      </p:sp>
      <p:sp>
        <p:nvSpPr>
          <p:cNvPr id="5147" name="Text Box 46"/>
          <p:cNvSpPr txBox="1">
            <a:spLocks noChangeArrowheads="1"/>
          </p:cNvSpPr>
          <p:nvPr/>
        </p:nvSpPr>
        <p:spPr bwMode="auto">
          <a:xfrm>
            <a:off x="4724400" y="2286000"/>
            <a:ext cx="977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i="1" dirty="0">
                <a:latin typeface="Symbol" pitchFamily="18" charset="2"/>
                <a:sym typeface="Symbol" pitchFamily="18" charset="2"/>
              </a:rPr>
              <a:t></a:t>
            </a:r>
            <a:r>
              <a:rPr lang="en-US" altLang="ja-JP" dirty="0">
                <a:latin typeface="Symbol" pitchFamily="18" charset="2"/>
              </a:rPr>
              <a:t> </a:t>
            </a:r>
            <a:r>
              <a:rPr lang="en-US" altLang="ja-JP" dirty="0">
                <a:latin typeface="cmsy10" pitchFamily="34" charset="0"/>
              </a:rPr>
              <a:t>/</a:t>
            </a:r>
            <a:r>
              <a:rPr lang="en-US" altLang="ja-JP" dirty="0"/>
              <a:t> </a:t>
            </a:r>
            <a:r>
              <a:rPr lang="en-US" altLang="ja-JP" i="1" dirty="0">
                <a:latin typeface="Palatino Linotype" pitchFamily="18" charset="0"/>
              </a:rPr>
              <a:t>a</a:t>
            </a:r>
            <a:r>
              <a:rPr lang="en-US" altLang="ja-JP" baseline="30000" dirty="0"/>
              <a:t>-4</a:t>
            </a:r>
          </a:p>
        </p:txBody>
      </p:sp>
      <p:sp>
        <p:nvSpPr>
          <p:cNvPr id="5148" name="Text Box 47"/>
          <p:cNvSpPr txBox="1">
            <a:spLocks noChangeArrowheads="1"/>
          </p:cNvSpPr>
          <p:nvPr/>
        </p:nvSpPr>
        <p:spPr bwMode="auto">
          <a:xfrm>
            <a:off x="457200" y="4114800"/>
            <a:ext cx="1909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V</a:t>
            </a:r>
            <a:r>
              <a:rPr lang="en-US" altLang="ja-JP">
                <a:latin typeface="Palatino Linotype" pitchFamily="18" charset="0"/>
              </a:rPr>
              <a:t> ~ </a:t>
            </a:r>
            <a:r>
              <a:rPr lang="en-US" altLang="ja-JP"/>
              <a:t>const. </a:t>
            </a:r>
            <a:r>
              <a:rPr lang="en-US" altLang="ja-JP">
                <a:latin typeface="cmsy10" pitchFamily="34" charset="0"/>
              </a:rPr>
              <a:t>À</a:t>
            </a:r>
            <a:r>
              <a:rPr lang="en-US" altLang="ja-JP"/>
              <a:t> </a:t>
            </a:r>
            <a:r>
              <a:rPr lang="en-US" altLang="ja-JP" i="1">
                <a:latin typeface="Symbol" pitchFamily="18" charset="2"/>
                <a:sym typeface="Symbol" pitchFamily="18" charset="2"/>
              </a:rPr>
              <a:t></a:t>
            </a:r>
          </a:p>
        </p:txBody>
      </p:sp>
      <p:sp>
        <p:nvSpPr>
          <p:cNvPr id="5149" name="Freeform 48"/>
          <p:cNvSpPr>
            <a:spLocks/>
          </p:cNvSpPr>
          <p:nvPr/>
        </p:nvSpPr>
        <p:spPr bwMode="auto">
          <a:xfrm rot="-2912954">
            <a:off x="3962400" y="2284414"/>
            <a:ext cx="536575" cy="8255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50" name="Freeform 49"/>
          <p:cNvSpPr>
            <a:spLocks/>
          </p:cNvSpPr>
          <p:nvPr/>
        </p:nvSpPr>
        <p:spPr bwMode="auto">
          <a:xfrm rot="10176479">
            <a:off x="3575050" y="2830514"/>
            <a:ext cx="536575" cy="8255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51" name="Freeform 50"/>
          <p:cNvSpPr>
            <a:spLocks/>
          </p:cNvSpPr>
          <p:nvPr/>
        </p:nvSpPr>
        <p:spPr bwMode="auto">
          <a:xfrm rot="6293143">
            <a:off x="3581400" y="2132014"/>
            <a:ext cx="536575" cy="8255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52" name="Freeform 51"/>
          <p:cNvSpPr>
            <a:spLocks/>
          </p:cNvSpPr>
          <p:nvPr/>
        </p:nvSpPr>
        <p:spPr bwMode="auto">
          <a:xfrm rot="6420408">
            <a:off x="4038600" y="2817814"/>
            <a:ext cx="536575" cy="8255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53" name="Freeform 52"/>
          <p:cNvSpPr>
            <a:spLocks/>
          </p:cNvSpPr>
          <p:nvPr/>
        </p:nvSpPr>
        <p:spPr bwMode="auto">
          <a:xfrm rot="2106634">
            <a:off x="3884613" y="1752601"/>
            <a:ext cx="536575" cy="82550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154" name="Line 53"/>
          <p:cNvSpPr>
            <a:spLocks noChangeShapeType="1"/>
          </p:cNvSpPr>
          <p:nvPr/>
        </p:nvSpPr>
        <p:spPr bwMode="auto">
          <a:xfrm flipH="1">
            <a:off x="1377950" y="2514601"/>
            <a:ext cx="98425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pic>
        <p:nvPicPr>
          <p:cNvPr id="5156" name="Picture 6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895600"/>
            <a:ext cx="2133600" cy="722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157" name="AutoShape 65"/>
          <p:cNvSpPr>
            <a:spLocks/>
          </p:cNvSpPr>
          <p:nvPr/>
        </p:nvSpPr>
        <p:spPr bwMode="auto">
          <a:xfrm>
            <a:off x="5257800" y="28194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19600" y="4705290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PBHs form</a:t>
            </a:r>
            <a:endParaRPr kumimoji="1" lang="ja-JP" altLang="en-US" dirty="0"/>
          </a:p>
        </p:txBody>
      </p:sp>
      <p:sp>
        <p:nvSpPr>
          <p:cNvPr id="41" name="AutoShape 40"/>
          <p:cNvSpPr>
            <a:spLocks noChangeArrowheads="1"/>
          </p:cNvSpPr>
          <p:nvPr/>
        </p:nvSpPr>
        <p:spPr bwMode="auto">
          <a:xfrm>
            <a:off x="7848600" y="1371600"/>
            <a:ext cx="381000" cy="838200"/>
          </a:xfrm>
          <a:prstGeom prst="roundRect">
            <a:avLst>
              <a:gd name="adj" fmla="val 16667"/>
            </a:avLst>
          </a:prstGeom>
          <a:solidFill>
            <a:srgbClr val="FF0000">
              <a:alpha val="30196"/>
            </a:srgbClr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42" name="Picture 39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1447800"/>
            <a:ext cx="278130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4876800" y="1066800"/>
            <a:ext cx="197041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Friedmann</a:t>
            </a:r>
            <a:r>
              <a:rPr lang="ja-JP" altLang="en-US" dirty="0"/>
              <a:t> </a:t>
            </a:r>
            <a:r>
              <a:rPr lang="en-US" altLang="ja-JP" dirty="0" smtClean="0"/>
              <a:t>eq.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5" name="Oval 57"/>
          <p:cNvSpPr>
            <a:spLocks noChangeArrowheads="1"/>
          </p:cNvSpPr>
          <p:nvPr/>
        </p:nvSpPr>
        <p:spPr bwMode="auto">
          <a:xfrm>
            <a:off x="838200" y="1981200"/>
            <a:ext cx="7391400" cy="29718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Primordial Black Hole</a:t>
            </a:r>
            <a:endParaRPr lang="ja-JP" altLang="en-US" dirty="0" smtClean="0"/>
          </a:p>
        </p:txBody>
      </p:sp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7504113" y="757238"/>
            <a:ext cx="16494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kumimoji="0" lang="en-US" altLang="ja-JP">
                <a:solidFill>
                  <a:schemeClr val="bg1"/>
                </a:solidFill>
                <a:latin typeface="メイリオ" pitchFamily="50" charset="-128"/>
                <a:ea typeface="Arial Unicode MS" pitchFamily="50" charset="-128"/>
                <a:cs typeface="Arial Unicode MS" pitchFamily="50" charset="-128"/>
              </a:rPr>
              <a:t>Carr (1975)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143000" y="3276600"/>
            <a:ext cx="703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>
                <a:latin typeface="Palatino Linotype" pitchFamily="18" charset="0"/>
              </a:rPr>
              <a:t>t </a:t>
            </a:r>
            <a:r>
              <a:rPr lang="en-US" altLang="ja-JP">
                <a:latin typeface="Palatino Linotype" pitchFamily="18" charset="0"/>
              </a:rPr>
              <a:t>= </a:t>
            </a:r>
            <a:r>
              <a:rPr lang="en-US" altLang="ja-JP" i="1">
                <a:latin typeface="Palatino Linotype" pitchFamily="18" charset="0"/>
              </a:rPr>
              <a:t>t</a:t>
            </a:r>
            <a:r>
              <a:rPr lang="en-US" altLang="ja-JP" baseline="-25000">
                <a:latin typeface="Palatino Linotype" pitchFamily="18" charset="0"/>
              </a:rPr>
              <a:t>h</a:t>
            </a:r>
          </a:p>
        </p:txBody>
      </p:sp>
      <p:pic>
        <p:nvPicPr>
          <p:cNvPr id="27675" name="Picture 2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42672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30"/>
          <p:cNvSpPr txBox="1">
            <a:spLocks noChangeArrowheads="1"/>
          </p:cNvSpPr>
          <p:nvPr/>
        </p:nvSpPr>
        <p:spPr bwMode="auto">
          <a:xfrm>
            <a:off x="3294063" y="914400"/>
            <a:ext cx="5849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ja-JP" sz="1600">
                <a:latin typeface="Verdana" pitchFamily="34" charset="0"/>
              </a:rPr>
              <a:t>[Carr (1975), Guedens </a:t>
            </a:r>
            <a:r>
              <a:rPr lang="en-US" altLang="ja-JP" sz="1600" i="1">
                <a:latin typeface="Verdana" pitchFamily="34" charset="0"/>
              </a:rPr>
              <a:t>et al</a:t>
            </a:r>
            <a:r>
              <a:rPr lang="en-US" altLang="ja-JP" sz="1600">
                <a:latin typeface="Verdana" pitchFamily="34" charset="0"/>
              </a:rPr>
              <a:t>. (2002), Kawasaki (2004)]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6621637" y="3268663"/>
            <a:ext cx="769763" cy="40011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dirty="0" smtClean="0">
                <a:latin typeface="Symbol" pitchFamily="18" charset="2"/>
                <a:sym typeface="Symbol" pitchFamily="18" charset="2"/>
              </a:rPr>
              <a:t></a:t>
            </a:r>
            <a:r>
              <a:rPr lang="ja-JP" altLang="en-US" dirty="0" smtClean="0">
                <a:latin typeface="Palatino Linotype" pitchFamily="18" charset="0"/>
                <a:sym typeface="Symbol" pitchFamily="18" charset="2"/>
              </a:rPr>
              <a:t> </a:t>
            </a:r>
            <a:r>
              <a:rPr lang="en-US" altLang="ja-JP" dirty="0">
                <a:latin typeface="Palatino Linotype" pitchFamily="18" charset="0"/>
                <a:sym typeface="Symbol" pitchFamily="18" charset="2"/>
              </a:rPr>
              <a:t>&gt; </a:t>
            </a:r>
            <a:r>
              <a:rPr lang="en-US" altLang="ja-JP" dirty="0">
                <a:latin typeface="Symbol" pitchFamily="18" charset="2"/>
                <a:sym typeface="Symbol" pitchFamily="18" charset="2"/>
              </a:rPr>
              <a:t></a:t>
            </a:r>
            <a:r>
              <a:rPr lang="en-US" altLang="ja-JP" baseline="-25000" dirty="0">
                <a:latin typeface="Palatino Linotype" pitchFamily="18" charset="0"/>
                <a:sym typeface="Symbol" pitchFamily="18" charset="2"/>
              </a:rPr>
              <a:t>c</a:t>
            </a:r>
          </a:p>
        </p:txBody>
      </p:sp>
      <p:sp>
        <p:nvSpPr>
          <p:cNvPr id="6155" name="Text Box 34"/>
          <p:cNvSpPr txBox="1">
            <a:spLocks noChangeArrowheads="1"/>
          </p:cNvSpPr>
          <p:nvPr/>
        </p:nvSpPr>
        <p:spPr bwMode="auto">
          <a:xfrm>
            <a:off x="4191000" y="2133600"/>
            <a:ext cx="748923" cy="40011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i="1" dirty="0">
                <a:latin typeface="Palatino Linotype" pitchFamily="18" charset="0"/>
              </a:rPr>
              <a:t>a</a:t>
            </a:r>
            <a:r>
              <a:rPr lang="en-US" altLang="ja-JP" dirty="0">
                <a:latin typeface="Palatino Linotype" pitchFamily="18" charset="0"/>
              </a:rPr>
              <a:t>(</a:t>
            </a:r>
            <a:r>
              <a:rPr lang="en-US" altLang="ja-JP" i="1" dirty="0">
                <a:latin typeface="Palatino Linotype" pitchFamily="18" charset="0"/>
              </a:rPr>
              <a:t>t</a:t>
            </a:r>
            <a:r>
              <a:rPr lang="en-US" altLang="ja-JP" dirty="0">
                <a:latin typeface="Palatino Linotype" pitchFamily="18" charset="0"/>
              </a:rPr>
              <a:t>)/</a:t>
            </a:r>
            <a:r>
              <a:rPr lang="en-US" altLang="ja-JP" i="1" dirty="0" smtClean="0">
                <a:latin typeface="Palatino Linotype" pitchFamily="18" charset="0"/>
              </a:rPr>
              <a:t>k</a:t>
            </a:r>
            <a:endParaRPr lang="en-US" altLang="ja-JP" baseline="30000" dirty="0">
              <a:latin typeface="Palatino Linotype" pitchFamily="18" charset="0"/>
            </a:endParaRPr>
          </a:p>
        </p:txBody>
      </p:sp>
      <p:sp>
        <p:nvSpPr>
          <p:cNvPr id="6156" name="Line 35"/>
          <p:cNvSpPr>
            <a:spLocks noChangeShapeType="1"/>
          </p:cNvSpPr>
          <p:nvPr/>
        </p:nvSpPr>
        <p:spPr bwMode="auto">
          <a:xfrm>
            <a:off x="3810000" y="25908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7" name="Text Box 36"/>
          <p:cNvSpPr txBox="1">
            <a:spLocks noChangeArrowheads="1"/>
          </p:cNvSpPr>
          <p:nvPr/>
        </p:nvSpPr>
        <p:spPr bwMode="auto">
          <a:xfrm>
            <a:off x="3962400" y="3946525"/>
            <a:ext cx="12176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ja-JP" i="1">
                <a:latin typeface="Palatino Linotype" pitchFamily="18" charset="0"/>
              </a:rPr>
              <a:t>H</a:t>
            </a:r>
            <a:r>
              <a:rPr lang="en-US" altLang="ja-JP">
                <a:latin typeface="Palatino Linotype" pitchFamily="18" charset="0"/>
              </a:rPr>
              <a:t>(</a:t>
            </a:r>
            <a:r>
              <a:rPr lang="en-US" altLang="ja-JP" i="1">
                <a:latin typeface="Palatino Linotype" pitchFamily="18" charset="0"/>
              </a:rPr>
              <a:t>t</a:t>
            </a:r>
            <a:r>
              <a:rPr lang="en-US" altLang="ja-JP">
                <a:latin typeface="Palatino Linotype" pitchFamily="18" charset="0"/>
              </a:rPr>
              <a:t>)</a:t>
            </a:r>
            <a:r>
              <a:rPr lang="en-US" altLang="ja-JP" baseline="30000">
                <a:latin typeface="メイリオ" pitchFamily="50" charset="-128"/>
              </a:rPr>
              <a:t>-1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>
                <a:latin typeface="cmsy10" pitchFamily="34" charset="0"/>
              </a:rPr>
              <a:t>/</a:t>
            </a:r>
            <a:r>
              <a:rPr lang="en-US" altLang="ja-JP">
                <a:latin typeface="Palatino Linotype" pitchFamily="18" charset="0"/>
              </a:rPr>
              <a:t> </a:t>
            </a:r>
            <a:r>
              <a:rPr lang="en-US" altLang="ja-JP" i="1">
                <a:latin typeface="Palatino Linotype" pitchFamily="18" charset="0"/>
              </a:rPr>
              <a:t>t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2895600" y="2971800"/>
            <a:ext cx="860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i="1">
                <a:latin typeface="Palatino Linotype" pitchFamily="18" charset="0"/>
              </a:rPr>
              <a:t>k = aH</a:t>
            </a:r>
          </a:p>
        </p:txBody>
      </p:sp>
      <p:sp>
        <p:nvSpPr>
          <p:cNvPr id="6160" name="Text Box 40"/>
          <p:cNvSpPr txBox="1">
            <a:spLocks noChangeArrowheads="1"/>
          </p:cNvSpPr>
          <p:nvPr/>
        </p:nvSpPr>
        <p:spPr bwMode="auto">
          <a:xfrm>
            <a:off x="0" y="1371600"/>
            <a:ext cx="778931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u"/>
            </a:pPr>
            <a:r>
              <a:rPr lang="en-US" altLang="ja-JP" dirty="0" smtClean="0"/>
              <a:t>In RD: Jeans length</a:t>
            </a:r>
            <a:r>
              <a:rPr lang="ja-JP" altLang="en-US" dirty="0" smtClean="0"/>
              <a:t> </a:t>
            </a:r>
            <a:r>
              <a:rPr lang="en-US" altLang="ja-JP" dirty="0"/>
              <a:t>~ </a:t>
            </a:r>
            <a:r>
              <a:rPr lang="en-US" altLang="ja-JP" dirty="0" smtClean="0"/>
              <a:t>Hubble radius</a:t>
            </a:r>
            <a:r>
              <a:rPr lang="ja-JP" altLang="en-US" dirty="0" smtClean="0"/>
              <a:t> </a:t>
            </a:r>
            <a:r>
              <a:rPr lang="en-US" altLang="ja-JP" dirty="0"/>
              <a:t>~ </a:t>
            </a:r>
            <a:r>
              <a:rPr lang="en-US" altLang="ja-JP" dirty="0" smtClean="0"/>
              <a:t>Schwarzschild</a:t>
            </a:r>
            <a:r>
              <a:rPr lang="ja-JP" altLang="en-US" dirty="0"/>
              <a:t> </a:t>
            </a:r>
            <a:r>
              <a:rPr lang="en-US" altLang="ja-JP" dirty="0" smtClean="0"/>
              <a:t>radius</a:t>
            </a:r>
            <a:endParaRPr lang="ja-JP" altLang="en-US" dirty="0"/>
          </a:p>
        </p:txBody>
      </p:sp>
      <p:pic>
        <p:nvPicPr>
          <p:cNvPr id="27692" name="Picture 4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3074988"/>
            <a:ext cx="1308100" cy="811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3657600" y="3048000"/>
            <a:ext cx="1828800" cy="914400"/>
          </a:xfrm>
          <a:prstGeom prst="ellipse">
            <a:avLst/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7701" name="Freeform 53"/>
          <p:cNvSpPr>
            <a:spLocks/>
          </p:cNvSpPr>
          <p:nvPr/>
        </p:nvSpPr>
        <p:spPr bwMode="auto">
          <a:xfrm>
            <a:off x="3200400" y="2667000"/>
            <a:ext cx="2743200" cy="990600"/>
          </a:xfrm>
          <a:custGeom>
            <a:avLst/>
            <a:gdLst>
              <a:gd name="T0" fmla="*/ 0 w 384"/>
              <a:gd name="T1" fmla="*/ 288 h 288"/>
              <a:gd name="T2" fmla="*/ 48 w 384"/>
              <a:gd name="T3" fmla="*/ 240 h 288"/>
              <a:gd name="T4" fmla="*/ 192 w 384"/>
              <a:gd name="T5" fmla="*/ 0 h 288"/>
              <a:gd name="T6" fmla="*/ 336 w 384"/>
              <a:gd name="T7" fmla="*/ 240 h 288"/>
              <a:gd name="T8" fmla="*/ 384 w 384"/>
              <a:gd name="T9" fmla="*/ 288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0" y="288"/>
                </a:moveTo>
                <a:cubicBezTo>
                  <a:pt x="8" y="288"/>
                  <a:pt x="16" y="288"/>
                  <a:pt x="48" y="240"/>
                </a:cubicBezTo>
                <a:cubicBezTo>
                  <a:pt x="80" y="192"/>
                  <a:pt x="144" y="0"/>
                  <a:pt x="192" y="0"/>
                </a:cubicBezTo>
                <a:cubicBezTo>
                  <a:pt x="240" y="0"/>
                  <a:pt x="304" y="192"/>
                  <a:pt x="336" y="240"/>
                </a:cubicBezTo>
                <a:cubicBezTo>
                  <a:pt x="368" y="288"/>
                  <a:pt x="376" y="288"/>
                  <a:pt x="384" y="28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7702" name="AutoShape 54"/>
          <p:cNvSpPr>
            <a:spLocks noChangeArrowheads="1"/>
          </p:cNvSpPr>
          <p:nvPr/>
        </p:nvSpPr>
        <p:spPr bwMode="auto">
          <a:xfrm>
            <a:off x="4343400" y="26670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7677" name="Freeform 29"/>
          <p:cNvSpPr>
            <a:spLocks/>
          </p:cNvSpPr>
          <p:nvPr/>
        </p:nvSpPr>
        <p:spPr bwMode="auto">
          <a:xfrm flipH="1">
            <a:off x="5334000" y="3733800"/>
            <a:ext cx="228600" cy="685800"/>
          </a:xfrm>
          <a:custGeom>
            <a:avLst/>
            <a:gdLst>
              <a:gd name="T0" fmla="*/ 48 w 48"/>
              <a:gd name="T1" fmla="*/ 0 h 384"/>
              <a:gd name="T2" fmla="*/ 0 w 48"/>
              <a:gd name="T3" fmla="*/ 192 h 384"/>
              <a:gd name="T4" fmla="*/ 48 w 48"/>
              <a:gd name="T5" fmla="*/ 192 h 384"/>
              <a:gd name="T6" fmla="*/ 0 w 48"/>
              <a:gd name="T7" fmla="*/ 384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384"/>
              <a:gd name="T14" fmla="*/ 48 w 48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384">
                <a:moveTo>
                  <a:pt x="48" y="0"/>
                </a:moveTo>
                <a:cubicBezTo>
                  <a:pt x="24" y="80"/>
                  <a:pt x="0" y="160"/>
                  <a:pt x="0" y="192"/>
                </a:cubicBezTo>
                <a:cubicBezTo>
                  <a:pt x="0" y="224"/>
                  <a:pt x="48" y="160"/>
                  <a:pt x="48" y="192"/>
                </a:cubicBezTo>
                <a:cubicBezTo>
                  <a:pt x="48" y="224"/>
                  <a:pt x="24" y="304"/>
                  <a:pt x="0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4267200" y="3276600"/>
            <a:ext cx="5826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bg1"/>
                </a:solidFill>
              </a:rPr>
              <a:t>BH</a:t>
            </a:r>
          </a:p>
        </p:txBody>
      </p:sp>
      <p:sp>
        <p:nvSpPr>
          <p:cNvPr id="6172" name="Line 59"/>
          <p:cNvSpPr>
            <a:spLocks noChangeShapeType="1"/>
          </p:cNvSpPr>
          <p:nvPr/>
        </p:nvSpPr>
        <p:spPr bwMode="auto">
          <a:xfrm flipV="1">
            <a:off x="6248400" y="2743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173" name="Text Box 60"/>
          <p:cNvSpPr txBox="1">
            <a:spLocks noChangeArrowheads="1"/>
          </p:cNvSpPr>
          <p:nvPr/>
        </p:nvSpPr>
        <p:spPr bwMode="auto">
          <a:xfrm>
            <a:off x="6096000" y="2362200"/>
            <a:ext cx="3095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Symbol" pitchFamily="18" charset="2"/>
                <a:sym typeface="Symbol" pitchFamily="18" charset="2"/>
              </a:rPr>
              <a:t></a:t>
            </a:r>
          </a:p>
        </p:txBody>
      </p:sp>
      <p:pic>
        <p:nvPicPr>
          <p:cNvPr id="31" name="図 30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4343400" y="5410200"/>
            <a:ext cx="1536194" cy="252985"/>
          </a:xfrm>
          <a:prstGeom prst="rect">
            <a:avLst/>
          </a:prstGeom>
          <a:noFill/>
        </p:spPr>
      </p:pic>
      <p:pic>
        <p:nvPicPr>
          <p:cNvPr id="32" name="Picture 52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5807075"/>
            <a:ext cx="5486400" cy="738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3" name="Text Box 53"/>
          <p:cNvSpPr txBox="1">
            <a:spLocks noChangeArrowheads="1"/>
          </p:cNvSpPr>
          <p:nvPr/>
        </p:nvSpPr>
        <p:spPr bwMode="auto">
          <a:xfrm>
            <a:off x="685800" y="5334000"/>
            <a:ext cx="321113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5D Schwarzschild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i="1" dirty="0" err="1" smtClean="0">
                <a:latin typeface="Palatino Linotype" pitchFamily="18" charset="0"/>
              </a:rPr>
              <a:t>r</a:t>
            </a:r>
            <a:r>
              <a:rPr lang="en-US" altLang="ja-JP" baseline="-25000" dirty="0" err="1" smtClean="0"/>
              <a:t>S</a:t>
            </a:r>
            <a:r>
              <a:rPr lang="en-US" altLang="ja-JP" dirty="0" err="1" smtClean="0">
                <a:latin typeface="cmsy10" pitchFamily="34" charset="0"/>
              </a:rPr>
              <a:t>¿</a:t>
            </a:r>
            <a:r>
              <a:rPr lang="en-US" altLang="ja-JP" dirty="0" err="1" smtClean="0">
                <a:ea typeface="Arial Unicode MS" pitchFamily="50" charset="-128"/>
                <a:cs typeface="Arial Unicode MS" pitchFamily="50" charset="-128"/>
              </a:rPr>
              <a:t>ℓ</a:t>
            </a:r>
            <a:r>
              <a:rPr lang="en-US" altLang="ja-JP" dirty="0" smtClean="0">
                <a:ea typeface="Arial Unicode MS" pitchFamily="50" charset="-128"/>
                <a:cs typeface="Arial Unicode MS" pitchFamily="50" charset="-128"/>
              </a:rPr>
              <a:t>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val 27"/>
          <p:cNvSpPr>
            <a:spLocks noChangeArrowheads="1"/>
          </p:cNvSpPr>
          <p:nvPr/>
        </p:nvSpPr>
        <p:spPr bwMode="auto">
          <a:xfrm>
            <a:off x="1143000" y="2133600"/>
            <a:ext cx="6858000" cy="25146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Accretion</a:t>
            </a:r>
            <a:endParaRPr lang="ja-JP" altLang="en-US" dirty="0" smtClean="0"/>
          </a:p>
        </p:txBody>
      </p:sp>
      <p:sp>
        <p:nvSpPr>
          <p:cNvPr id="165899" name="Freeform 11"/>
          <p:cNvSpPr>
            <a:spLocks/>
          </p:cNvSpPr>
          <p:nvPr/>
        </p:nvSpPr>
        <p:spPr bwMode="auto">
          <a:xfrm flipV="1">
            <a:off x="2819400" y="3581400"/>
            <a:ext cx="2157413" cy="536575"/>
          </a:xfrm>
          <a:custGeom>
            <a:avLst/>
            <a:gdLst>
              <a:gd name="T0" fmla="*/ 0 w 1440"/>
              <a:gd name="T1" fmla="*/ 8 h 344"/>
              <a:gd name="T2" fmla="*/ 1200 w 1440"/>
              <a:gd name="T3" fmla="*/ 56 h 344"/>
              <a:gd name="T4" fmla="*/ 1440 w 1440"/>
              <a:gd name="T5" fmla="*/ 344 h 344"/>
              <a:gd name="T6" fmla="*/ 0 60000 65536"/>
              <a:gd name="T7" fmla="*/ 0 60000 65536"/>
              <a:gd name="T8" fmla="*/ 0 60000 65536"/>
              <a:gd name="T9" fmla="*/ 0 w 1440"/>
              <a:gd name="T10" fmla="*/ 0 h 344"/>
              <a:gd name="T11" fmla="*/ 1440 w 1440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344">
                <a:moveTo>
                  <a:pt x="0" y="8"/>
                </a:moveTo>
                <a:cubicBezTo>
                  <a:pt x="480" y="4"/>
                  <a:pt x="960" y="0"/>
                  <a:pt x="1200" y="56"/>
                </a:cubicBezTo>
                <a:cubicBezTo>
                  <a:pt x="1440" y="112"/>
                  <a:pt x="1440" y="228"/>
                  <a:pt x="1440" y="344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65901" name="Line 13"/>
          <p:cNvSpPr>
            <a:spLocks noChangeShapeType="1"/>
          </p:cNvSpPr>
          <p:nvPr/>
        </p:nvSpPr>
        <p:spPr bwMode="auto">
          <a:xfrm>
            <a:off x="31242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pic>
        <p:nvPicPr>
          <p:cNvPr id="165914" name="Picture 2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5486400"/>
            <a:ext cx="2574925" cy="722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9707" name="Text Box 29"/>
          <p:cNvSpPr txBox="1">
            <a:spLocks noChangeArrowheads="1"/>
          </p:cNvSpPr>
          <p:nvPr/>
        </p:nvSpPr>
        <p:spPr bwMode="auto">
          <a:xfrm>
            <a:off x="6172200" y="2971800"/>
            <a:ext cx="574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Symbol" pitchFamily="18" charset="2"/>
                <a:sym typeface="Symbol" pitchFamily="18" charset="2"/>
              </a:rPr>
              <a:t></a:t>
            </a:r>
            <a:r>
              <a:rPr lang="en-US" altLang="ja-JP">
                <a:latin typeface="Palatino Linotype" pitchFamily="18" charset="0"/>
              </a:rPr>
              <a:t>(</a:t>
            </a:r>
            <a:r>
              <a:rPr lang="en-US" altLang="ja-JP" i="1">
                <a:latin typeface="Palatino Linotype" pitchFamily="18" charset="0"/>
              </a:rPr>
              <a:t>t</a:t>
            </a:r>
            <a:r>
              <a:rPr lang="en-US" altLang="ja-JP">
                <a:latin typeface="Palatino Linotype" pitchFamily="18" charset="0"/>
              </a:rPr>
              <a:t>)</a:t>
            </a:r>
          </a:p>
        </p:txBody>
      </p:sp>
      <p:sp>
        <p:nvSpPr>
          <p:cNvPr id="165918" name="Text Box 30"/>
          <p:cNvSpPr txBox="1">
            <a:spLocks noChangeArrowheads="1"/>
          </p:cNvSpPr>
          <p:nvPr/>
        </p:nvSpPr>
        <p:spPr bwMode="auto">
          <a:xfrm>
            <a:off x="3200400" y="4267200"/>
            <a:ext cx="6683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>
                <a:latin typeface="Palatino Linotype" pitchFamily="18" charset="0"/>
              </a:rPr>
              <a:t>Fc</a:t>
            </a:r>
            <a:r>
              <a:rPr lang="en-US" altLang="ja-JP">
                <a:latin typeface="Palatino Linotype" pitchFamily="18" charset="0"/>
              </a:rPr>
              <a:t>d</a:t>
            </a:r>
            <a:r>
              <a:rPr lang="en-US" altLang="ja-JP" i="1">
                <a:latin typeface="Palatino Linotype" pitchFamily="18" charset="0"/>
              </a:rPr>
              <a:t>t</a:t>
            </a:r>
          </a:p>
        </p:txBody>
      </p:sp>
      <p:sp>
        <p:nvSpPr>
          <p:cNvPr id="165919" name="Line 31"/>
          <p:cNvSpPr>
            <a:spLocks noChangeShapeType="1"/>
          </p:cNvSpPr>
          <p:nvPr/>
        </p:nvSpPr>
        <p:spPr bwMode="auto">
          <a:xfrm flipV="1">
            <a:off x="2819400" y="4191000"/>
            <a:ext cx="1598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65920" name="Text Box 32"/>
          <p:cNvSpPr txBox="1">
            <a:spLocks noChangeArrowheads="1"/>
          </p:cNvSpPr>
          <p:nvPr/>
        </p:nvSpPr>
        <p:spPr bwMode="auto">
          <a:xfrm>
            <a:off x="0" y="1447800"/>
            <a:ext cx="697338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dirty="0" smtClean="0"/>
              <a:t>Radiation accretes due to “slow” expansion in 5d era</a:t>
            </a:r>
            <a:endParaRPr lang="ja-JP" altLang="en-US" dirty="0"/>
          </a:p>
        </p:txBody>
      </p:sp>
      <p:sp>
        <p:nvSpPr>
          <p:cNvPr id="165922" name="Text Box 34"/>
          <p:cNvSpPr txBox="1">
            <a:spLocks noChangeArrowheads="1"/>
          </p:cNvSpPr>
          <p:nvPr/>
        </p:nvSpPr>
        <p:spPr bwMode="auto">
          <a:xfrm>
            <a:off x="5276850" y="990600"/>
            <a:ext cx="3867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>
                <a:latin typeface="Verdana" pitchFamily="34" charset="0"/>
              </a:rPr>
              <a:t>[</a:t>
            </a:r>
            <a:r>
              <a:rPr lang="en-US" altLang="ja-JP" sz="1600" dirty="0" err="1">
                <a:latin typeface="Verdana" pitchFamily="34" charset="0"/>
              </a:rPr>
              <a:t>Guedens</a:t>
            </a:r>
            <a:r>
              <a:rPr lang="en-US" altLang="ja-JP" sz="1600" dirty="0">
                <a:latin typeface="Verdana" pitchFamily="34" charset="0"/>
              </a:rPr>
              <a:t> </a:t>
            </a:r>
            <a:r>
              <a:rPr lang="en-US" altLang="ja-JP" sz="1600" i="1" dirty="0">
                <a:latin typeface="Verdana" pitchFamily="34" charset="0"/>
              </a:rPr>
              <a:t>et al</a:t>
            </a:r>
            <a:r>
              <a:rPr lang="en-US" altLang="ja-JP" sz="1600" dirty="0">
                <a:latin typeface="Verdana" pitchFamily="34" charset="0"/>
              </a:rPr>
              <a:t>.,  </a:t>
            </a:r>
            <a:r>
              <a:rPr lang="en-US" altLang="ja-JP" sz="1600" dirty="0" err="1">
                <a:latin typeface="Verdana" pitchFamily="34" charset="0"/>
              </a:rPr>
              <a:t>Majumdar</a:t>
            </a:r>
            <a:r>
              <a:rPr lang="en-US" altLang="ja-JP" sz="1600" dirty="0">
                <a:latin typeface="Verdana" pitchFamily="34" charset="0"/>
              </a:rPr>
              <a:t> (2002)]</a:t>
            </a:r>
          </a:p>
        </p:txBody>
      </p:sp>
      <p:sp>
        <p:nvSpPr>
          <p:cNvPr id="165923" name="AutoShape 35"/>
          <p:cNvSpPr>
            <a:spLocks noChangeArrowheads="1"/>
          </p:cNvSpPr>
          <p:nvPr/>
        </p:nvSpPr>
        <p:spPr bwMode="auto">
          <a:xfrm>
            <a:off x="4114800" y="4724400"/>
            <a:ext cx="2544614" cy="442674"/>
          </a:xfrm>
          <a:prstGeom prst="wedgeRoundRectCallout">
            <a:avLst>
              <a:gd name="adj1" fmla="val -13083"/>
              <a:gd name="adj2" fmla="val 10509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dirty="0" smtClean="0"/>
              <a:t>Efficiency</a:t>
            </a:r>
            <a:r>
              <a:rPr lang="ja-JP" altLang="en-US" dirty="0" smtClean="0"/>
              <a:t> </a:t>
            </a:r>
            <a:r>
              <a:rPr lang="en-US" altLang="ja-JP" dirty="0"/>
              <a:t>(</a:t>
            </a:r>
            <a:r>
              <a:rPr lang="en-US" altLang="ja-JP" dirty="0">
                <a:latin typeface="Palatino Linotype" pitchFamily="18" charset="0"/>
              </a:rPr>
              <a:t>0 &lt; </a:t>
            </a:r>
            <a:r>
              <a:rPr lang="en-US" altLang="ja-JP" i="1" dirty="0">
                <a:latin typeface="Palatino Linotype" pitchFamily="18" charset="0"/>
              </a:rPr>
              <a:t>F </a:t>
            </a:r>
            <a:r>
              <a:rPr lang="en-US" altLang="ja-JP" dirty="0">
                <a:latin typeface="Palatino Linotype" pitchFamily="18" charset="0"/>
              </a:rPr>
              <a:t>&lt; 1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29713" name="Freeform 37"/>
          <p:cNvSpPr>
            <a:spLocks/>
          </p:cNvSpPr>
          <p:nvPr/>
        </p:nvSpPr>
        <p:spPr bwMode="auto">
          <a:xfrm rot="8893145">
            <a:off x="3200408" y="2604358"/>
            <a:ext cx="685800" cy="195263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9714" name="Freeform 38"/>
          <p:cNvSpPr>
            <a:spLocks/>
          </p:cNvSpPr>
          <p:nvPr/>
        </p:nvSpPr>
        <p:spPr bwMode="auto">
          <a:xfrm rot="2828965">
            <a:off x="3107532" y="3613943"/>
            <a:ext cx="685800" cy="195263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9715" name="Freeform 39"/>
          <p:cNvSpPr>
            <a:spLocks/>
          </p:cNvSpPr>
          <p:nvPr/>
        </p:nvSpPr>
        <p:spPr bwMode="auto">
          <a:xfrm rot="3018873">
            <a:off x="5545932" y="3613943"/>
            <a:ext cx="685800" cy="195263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9716" name="Freeform 40"/>
          <p:cNvSpPr>
            <a:spLocks/>
          </p:cNvSpPr>
          <p:nvPr/>
        </p:nvSpPr>
        <p:spPr bwMode="auto">
          <a:xfrm rot="-1716517">
            <a:off x="5029200" y="2911475"/>
            <a:ext cx="685800" cy="195263"/>
          </a:xfrm>
          <a:custGeom>
            <a:avLst/>
            <a:gdLst>
              <a:gd name="T0" fmla="*/ 0 w 3024"/>
              <a:gd name="T1" fmla="*/ 864 h 864"/>
              <a:gd name="T2" fmla="*/ 432 w 3024"/>
              <a:gd name="T3" fmla="*/ 0 h 864"/>
              <a:gd name="T4" fmla="*/ 864 w 3024"/>
              <a:gd name="T5" fmla="*/ 864 h 864"/>
              <a:gd name="T6" fmla="*/ 1296 w 3024"/>
              <a:gd name="T7" fmla="*/ 0 h 864"/>
              <a:gd name="T8" fmla="*/ 1728 w 3024"/>
              <a:gd name="T9" fmla="*/ 864 h 864"/>
              <a:gd name="T10" fmla="*/ 2160 w 3024"/>
              <a:gd name="T11" fmla="*/ 0 h 864"/>
              <a:gd name="T12" fmla="*/ 2592 w 3024"/>
              <a:gd name="T13" fmla="*/ 864 h 864"/>
              <a:gd name="T14" fmla="*/ 3024 w 3024"/>
              <a:gd name="T15" fmla="*/ 0 h 8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4"/>
              <a:gd name="T25" fmla="*/ 0 h 864"/>
              <a:gd name="T26" fmla="*/ 3024 w 3024"/>
              <a:gd name="T27" fmla="*/ 864 h 8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4" h="864">
                <a:moveTo>
                  <a:pt x="0" y="864"/>
                </a:moveTo>
                <a:cubicBezTo>
                  <a:pt x="144" y="432"/>
                  <a:pt x="288" y="0"/>
                  <a:pt x="432" y="0"/>
                </a:cubicBezTo>
                <a:cubicBezTo>
                  <a:pt x="576" y="0"/>
                  <a:pt x="720" y="864"/>
                  <a:pt x="864" y="864"/>
                </a:cubicBezTo>
                <a:cubicBezTo>
                  <a:pt x="1008" y="864"/>
                  <a:pt x="1152" y="0"/>
                  <a:pt x="1296" y="0"/>
                </a:cubicBezTo>
                <a:cubicBezTo>
                  <a:pt x="1440" y="0"/>
                  <a:pt x="1584" y="864"/>
                  <a:pt x="1728" y="864"/>
                </a:cubicBezTo>
                <a:cubicBezTo>
                  <a:pt x="1872" y="864"/>
                  <a:pt x="2016" y="0"/>
                  <a:pt x="2160" y="0"/>
                </a:cubicBezTo>
                <a:cubicBezTo>
                  <a:pt x="2304" y="0"/>
                  <a:pt x="2448" y="864"/>
                  <a:pt x="2592" y="864"/>
                </a:cubicBezTo>
                <a:cubicBezTo>
                  <a:pt x="2736" y="864"/>
                  <a:pt x="2880" y="432"/>
                  <a:pt x="3024" y="0"/>
                </a:cubicBez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038600" y="3048000"/>
            <a:ext cx="990600" cy="593725"/>
            <a:chOff x="2400" y="1829"/>
            <a:chExt cx="960" cy="576"/>
          </a:xfrm>
        </p:grpSpPr>
        <p:sp>
          <p:nvSpPr>
            <p:cNvPr id="29725" name="Arc 47"/>
            <p:cNvSpPr>
              <a:spLocks/>
            </p:cNvSpPr>
            <p:nvPr/>
          </p:nvSpPr>
          <p:spPr bwMode="auto">
            <a:xfrm rot="-5400000">
              <a:off x="2655" y="1574"/>
              <a:ext cx="449" cy="960"/>
            </a:xfrm>
            <a:custGeom>
              <a:avLst/>
              <a:gdLst>
                <a:gd name="T0" fmla="*/ 0 w 21600"/>
                <a:gd name="T1" fmla="*/ 0 h 43200"/>
                <a:gd name="T2" fmla="*/ 1 w 21600"/>
                <a:gd name="T3" fmla="*/ 960 h 43200"/>
                <a:gd name="T4" fmla="*/ 0 w 21600"/>
                <a:gd name="T5" fmla="*/ 480 h 43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200"/>
                <a:gd name="T11" fmla="*/ 21600 w 216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03"/>
                    <a:pt x="11969" y="43163"/>
                    <a:pt x="65" y="43199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03"/>
                    <a:pt x="11969" y="43163"/>
                    <a:pt x="65" y="43199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726" name="Arc 48"/>
            <p:cNvSpPr>
              <a:spLocks/>
            </p:cNvSpPr>
            <p:nvPr/>
          </p:nvSpPr>
          <p:spPr bwMode="auto">
            <a:xfrm rot="5400000" flipH="1">
              <a:off x="2816" y="1749"/>
              <a:ext cx="127" cy="960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960 h 43200"/>
                <a:gd name="T4" fmla="*/ 0 w 21600"/>
                <a:gd name="T5" fmla="*/ 480 h 43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200"/>
                <a:gd name="T11" fmla="*/ 21600 w 216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2"/>
            </a:solidFill>
            <a:ln w="254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727" name="Arc 49"/>
            <p:cNvSpPr>
              <a:spLocks/>
            </p:cNvSpPr>
            <p:nvPr/>
          </p:nvSpPr>
          <p:spPr bwMode="auto">
            <a:xfrm rot="16200000" flipH="1">
              <a:off x="2816" y="1862"/>
              <a:ext cx="127" cy="960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960 h 43200"/>
                <a:gd name="T4" fmla="*/ 0 w 21600"/>
                <a:gd name="T5" fmla="*/ 480 h 43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200"/>
                <a:gd name="T11" fmla="*/ 21600 w 216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2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5903" name="Line 15"/>
          <p:cNvSpPr>
            <a:spLocks noChangeShapeType="1"/>
          </p:cNvSpPr>
          <p:nvPr/>
        </p:nvSpPr>
        <p:spPr bwMode="auto">
          <a:xfrm flipH="1">
            <a:off x="2667000" y="3505200"/>
            <a:ext cx="185261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9723" name="Text Box 55"/>
          <p:cNvSpPr txBox="1">
            <a:spLocks noChangeArrowheads="1"/>
          </p:cNvSpPr>
          <p:nvPr/>
        </p:nvSpPr>
        <p:spPr bwMode="auto">
          <a:xfrm>
            <a:off x="1905000" y="2046288"/>
            <a:ext cx="87876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Brane</a:t>
            </a:r>
            <a:endParaRPr lang="ja-JP" altLang="en-US" dirty="0"/>
          </a:p>
        </p:txBody>
      </p:sp>
      <p:sp>
        <p:nvSpPr>
          <p:cNvPr id="29724" name="Freeform 56"/>
          <p:cNvSpPr>
            <a:spLocks/>
          </p:cNvSpPr>
          <p:nvPr/>
        </p:nvSpPr>
        <p:spPr bwMode="auto">
          <a:xfrm>
            <a:off x="2514600" y="2454275"/>
            <a:ext cx="381000" cy="533400"/>
          </a:xfrm>
          <a:custGeom>
            <a:avLst/>
            <a:gdLst>
              <a:gd name="T0" fmla="*/ 0 w 240"/>
              <a:gd name="T1" fmla="*/ 0 h 240"/>
              <a:gd name="T2" fmla="*/ 144 w 240"/>
              <a:gd name="T3" fmla="*/ 192 h 240"/>
              <a:gd name="T4" fmla="*/ 144 w 240"/>
              <a:gd name="T5" fmla="*/ 96 h 240"/>
              <a:gd name="T6" fmla="*/ 240 w 24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240"/>
              <a:gd name="T14" fmla="*/ 240 w 24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240">
                <a:moveTo>
                  <a:pt x="0" y="0"/>
                </a:moveTo>
                <a:cubicBezTo>
                  <a:pt x="60" y="88"/>
                  <a:pt x="120" y="176"/>
                  <a:pt x="144" y="192"/>
                </a:cubicBezTo>
                <a:cubicBezTo>
                  <a:pt x="168" y="208"/>
                  <a:pt x="128" y="88"/>
                  <a:pt x="144" y="96"/>
                </a:cubicBezTo>
                <a:cubicBezTo>
                  <a:pt x="160" y="104"/>
                  <a:pt x="200" y="172"/>
                  <a:pt x="24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52600" y="510540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Mass growth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\usepackage[usenames]{color}\definecolor{PPWhite}{rgb}{0.99,0.99,0.99}\usepackage{amsmath,amssymb,amsfonts}\usepackage{pxfonts}\begin{document}&#10;\input{TexPoint.mac}&#10;\color{black}&#10;\begin{equation*}&#10;&#10;\end{equation*}&#10;\end{document}"/>
  <p:tag name="TEX2PS" val="latex $(base).tex; dvips -D $(res) -E -o $(base).ps $(base).dvi"/>
  <p:tag name="EXTERNALEDITCOMMAND" val="notepad %"/>
  <p:tag name="GHOSTSCRIPTCOMMAND" val="gswin32c"/>
  <p:tag name="DEFAULTBITMAP" val="png16m"/>
  <p:tag name="DEFAULTBLEND" val="False"/>
  <p:tag name="DEFAULTTRANSPARENT" val="True"/>
  <p:tag name="DEFAULTWORKAROUNDTRANSPARENCYBUG" val="False"/>
  <p:tag name="DEFAULTRESOLUTION" val="300"/>
  <p:tag name="DEFAULTMAGNIFICATION" val="1"/>
  <p:tag name="DEFAULTFONTSIZE" val="10"/>
  <p:tag name="DEFAULTWIDTH" val="499"/>
  <p:tag name="DEFAULTHEIGHT" val="30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 \approx&#10;\begin{cases}&#10;1/3 &amp; \text{4D} \\&#10;0.1 &amp; \text{5D}&#10;\end{cases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15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103"/>
  <p:tag name="PICTUREFILESIZE" val="316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M_\mathrm{bh} \sim M_\mathrm h(t_\mathrm h)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120.9602"/>
  <p:tag name="PICTUREFILESIZE" val="189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mathrm ds^2&#10;= -\left[1-\left(\frac{r_\mathrm S}{r}\right)^2\right] \mathrm dt^2&#10;  + \left[1-\left(\frac{r_\mathrm S}{r}\right)^2\right]^{-1} \mathrm dr^2&#10;  + r^2 \mathrm d\Omega_2^2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429.875"/>
  <p:tag name="PICTUREFILESIZE" val="66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Mbh(t)&#10; = \left(\frac{t}{\thor}\right)^{2 F/\pi} \Mbhi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202.75"/>
  <p:tag name="PICTUREFILESIZE" val="424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align*}&#10;\frac{\mathrm dn_\mathrm{bh}}{\mathrm dM_\mathrm{bh}}&#10; &amp; = \sqrt{\frac{2}{\pi}}&#10;     \frac{3+n}{4}&#10;     \frac{\rho_\mathrm{eq} M_\mathrm{eq}^{1/2}}{(1+z_\mathrm{eq})^3}&#10;     \nu \mathrm e^{-\nu^2/2} \\&#10; &amp; \qquad \times&#10;\begin{cases}&#10;f^{3/2} M_\mathrm{bh}^{-5/2}&#10; &amp; \Mbh \gtrsim f \Mc \\&#10;\frac{3}{4} \left(1+\frac{8}{9}\mcf\right) 16^\mcf f^{9/8+\mcf}&#10;M_\mathrm c^{-3/8+\mcf} M_\mathrm{bh}^{-17/8-\mcf}&#10; &amp; \Mbh \lesssim f \Mc&#10;\end{cases}&#10;\end{align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602.875"/>
  <p:tag name="PICTUREFILESIZE" val="2278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frac{\mathrm d^2N_j}{\mathrm dt}&#10; = g_j \frac{\sigma_j}{\mathrm e^{E/T_\mathrm H} \pm 1}&#10;   \frac{\mathrm dk^{d-1}}{(2 \pi)^{d-1}}&#10;\end{equation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236.875"/>
  <p:tag name="PICTUREFILESIZE" val="580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M_\mathrm{bh}^*&#10; \sim 10^9 \ellmm^{-1/2}~\mathrm g&#10;\end{equation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165.875"/>
  <p:tag name="PICTUREFILESIZE" val="337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Mbh^* \sim 10^{15}\ \mathrm{g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116.875"/>
  <p:tag name="PICTUREFILESIZE" val="231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T_\mathrm H^*&#10; \sim \left(G_\mathrm N M_\mathrm{bh}\right)^{-1}&#10; \sim 100\ \mathrm{MeV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253"/>
  <p:tag name="PICTUREFILESIZE" val="387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&#10;\begin{equation*}&#10;T_\mathrm H^*&#10; \sim \left(G_\mathrm N \ell M_\mathrm{bh}\right)^{-1/2}&#10; \sim 100 \ellmm^{-1/4}~\mathrm{keV}&#10;\end{equation*}&#10;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326.875"/>
  <p:tag name="PICTUREFILESIZE" val="53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mathrm ds^2&#10; = \mathrm e^{-2y/\ell} g_{\mu\nu} \mathrm dx^\mu \mathrm dx^\nu + \mathrm dy^2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253"/>
  <p:tag name="PICTUREFILESIZE" val="40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&#10;\begin{align*}&#10;0 &amp; = \frac{\partial N}{\partial t}&#10;    = \vec{\nabla}&#10;      \cdot [K(E) \vec\nabla N(r,z,E) - \vec V_\mathrm c(r,z) N(r,z,E)] \\&#10;  &amp; \quad + \frac{\vec\nabla \cdot \vec V_\mathrm c(r,z)}{3}&#10;      \frac{\partial}{\partial E}&#10;      \left[\frac{p^2}{E}N(r,z,E)\right]&#10;    - \Gamma(E) N(r,z,E) \\&#10;  &amp; \quad + \mcq(r,z,E)&#10;    + \frac{\partial}{\partial E}&#10;      \left[-b(E) N(r,z,E)&#10;            + \beta^2 K_{pp}(E) \frac{\partial N(r,z,E)}{\partial E}\right]&#10;\end{align*}&#10;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493"/>
  <p:tag name="PICTUREFILESIZE" val="2385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sqrt{\mcp_{\mcr_\mathrm c}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50.875"/>
  <p:tag name="PICTUREFILESIZE" val="170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sqrt{\mcp_{\mcr_\mathrm c}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50.875"/>
  <p:tag name="PICTUREFILESIZE" val="170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g_{\mu\nu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28.75"/>
  <p:tag name="PICTUREFILESIZE" val="90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mathrm e^{-y/\ell}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45.875"/>
  <p:tag name="PICTUREFILESIZE" val="108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M_5^3 = \frac{M_4^2}{\ell}&#10; \sim 200 \ellmm^{-1} (10^8\ \text{GeV})^3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289"/>
  <p:tag name="PICTUREFILESIZE" val="61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\lambda&#10; = \frac{3 M_4^2}{4 \pi \ell^2}&#10; \sim 100 \ellmm^{-2}&#10;      (10^3\ \text{GeV})^4&#10;\end{equatio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285.875"/>
  <p:tag name="PICTUREFILESIZE" val="622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align*}&#10;\rho \gg \lambda&#10; &amp; \to a(t) \propto t^{1/4} \\&#10;\rho \ll \lambda&#10; &amp; \to a(t) \propto t^{1/2}&#10;\end{align*}&#10;\end{document}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168"/>
  <p:tag name="PICTUREFILESIZE" val="548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&#10;\begin{equation*}&#10;H^2&#10; = \frac{8 \pi}{3 M_4^2}&#10;   \rho \left(1 + \frac{\rho}{2\lambda}\right)&#10;% + \frac{\Lambda_4}{3}&#10;\end{equation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568"/>
  <p:tag name="BOXHEIGHT" val="328"/>
  <p:tag name="BOXFONT" val="10"/>
  <p:tag name="BOXWRAP" val="False"/>
  <p:tag name="WORKAROUNDTRANSPARENCYBUG" val="False"/>
  <p:tag name="ALLOWFONTSUBSTITUTION" val="False"/>
  <p:tag name="BITMAPFORMAT" val="png16m"/>
  <p:tag name="ORIGWIDTH" val="175"/>
  <p:tag name="PICTUREFILESIZE" val="438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\usepackage[usenames]{color}\definecolor{PPWhite}{rgb}{0.99,0.99,0.99}\usepackage{amsmath,amssymb,amsfonts}\usepackage{pxfonts}\begin{document}&#10;\input{TexPoint.mac}&#10;\color{black}&#10;\begin{equation*}&#10;M_\mathrm h&#10; = \frac{4\pi}{3} H^{-3} \rho&#10;% = \frac{t}{t_4} M_4&#10;% = (2\times10^{5} M_\odot) \left(\frac{t}{1 \textrm{s}}\right)&#10;\end{equation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499"/>
  <p:tag name="BOXHEIGHT" val="303"/>
  <p:tag name="BOXFONT" val="10"/>
  <p:tag name="BOXWRAP" val="False"/>
  <p:tag name="WORKAROUNDTRANSPARENCYBUG" val="False"/>
  <p:tag name="ALLOWFONTSUBSTITUTION" val="False"/>
  <p:tag name="BITMAPFORMAT" val="png16m"/>
  <p:tag name="ORIGWIDTH" val="126"/>
  <p:tag name="PICTUREFILESIZE" val="2536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メイリオ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687</Words>
  <Application>Microsoft PowerPoint</Application>
  <PresentationFormat>画面に合わせる (4:3)</PresentationFormat>
  <Paragraphs>211</Paragraphs>
  <Slides>26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標準デザイン</vt:lpstr>
      <vt:lpstr>TAUP Conference @ Sendai Sep 11 2007  Cosmic rays emitted by PBHs in a 5D RS braneworld</vt:lpstr>
      <vt:lpstr>Overview</vt:lpstr>
      <vt:lpstr>Strategy</vt:lpstr>
      <vt:lpstr>What to do</vt:lpstr>
      <vt:lpstr>Braneworld and PBHs</vt:lpstr>
      <vt:lpstr>RS2 Braneworld</vt:lpstr>
      <vt:lpstr>Cosmology</vt:lpstr>
      <vt:lpstr>Primordial Black Hole</vt:lpstr>
      <vt:lpstr>Accretion</vt:lpstr>
      <vt:lpstr>Primordial Mass Function</vt:lpstr>
      <vt:lpstr>Hawking Radiation</vt:lpstr>
      <vt:lpstr>Galactic Antiprotons [YS et al., PRD 71 (2005) 063512]</vt:lpstr>
      <vt:lpstr>Observations</vt:lpstr>
      <vt:lpstr>Propagation</vt:lpstr>
      <vt:lpstr>Typical Flux</vt:lpstr>
      <vt:lpstr>Extra-dim Dependence</vt:lpstr>
      <vt:lpstr>Constraints on i or ℓ</vt:lpstr>
      <vt:lpstr>Extragalactic X/-ray  Background [YS et al., PRD 68 (2003) 103510]</vt:lpstr>
      <vt:lpstr>Observations</vt:lpstr>
      <vt:lpstr>Spectrum</vt:lpstr>
      <vt:lpstr>Extra-dim Dependence</vt:lpstr>
      <vt:lpstr>Constraints</vt:lpstr>
      <vt:lpstr>Conclusions</vt:lpstr>
      <vt:lpstr>Comparison</vt:lpstr>
      <vt:lpstr>Firm Limit on Inflation</vt:lpstr>
      <vt:lpstr>Being Speculative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147</cp:revision>
  <cp:lastPrinted>1601-01-01T00:00:00Z</cp:lastPrinted>
  <dcterms:created xsi:type="dcterms:W3CDTF">1601-01-01T00:00:00Z</dcterms:created>
  <dcterms:modified xsi:type="dcterms:W3CDTF">2007-09-11T05:49:58Z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