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sldIdLst>
    <p:sldId id="256" r:id="rId2"/>
    <p:sldId id="301" r:id="rId3"/>
    <p:sldId id="299" r:id="rId4"/>
    <p:sldId id="304" r:id="rId5"/>
    <p:sldId id="307" r:id="rId6"/>
    <p:sldId id="305" r:id="rId7"/>
    <p:sldId id="259" r:id="rId8"/>
    <p:sldId id="261" r:id="rId9"/>
    <p:sldId id="262" r:id="rId10"/>
    <p:sldId id="306" r:id="rId11"/>
    <p:sldId id="258" r:id="rId12"/>
    <p:sldId id="260" r:id="rId13"/>
    <p:sldId id="263" r:id="rId14"/>
    <p:sldId id="274" r:id="rId15"/>
    <p:sldId id="296" r:id="rId16"/>
    <p:sldId id="297" r:id="rId17"/>
    <p:sldId id="268" r:id="rId18"/>
    <p:sldId id="269" r:id="rId19"/>
    <p:sldId id="308" r:id="rId20"/>
    <p:sldId id="257" r:id="rId21"/>
  </p:sldIdLst>
  <p:sldSz cx="9144000" cy="6858000" type="screen4x3"/>
  <p:notesSz cx="6735763" cy="9869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813" autoAdjust="0"/>
    <p:restoredTop sz="86291" autoAdjust="0"/>
  </p:normalViewPr>
  <p:slideViewPr>
    <p:cSldViewPr>
      <p:cViewPr>
        <p:scale>
          <a:sx n="60" d="100"/>
          <a:sy n="60" d="100"/>
        </p:scale>
        <p:origin x="-150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586" y="-102"/>
      </p:cViewPr>
      <p:guideLst>
        <p:guide orient="horz" pos="3108"/>
        <p:guide pos="21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F797D1-230D-4418-944F-619232F08EEA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kumimoji="1" lang="ja-JP" altLang="en-US"/>
        </a:p>
      </dgm:t>
    </dgm:pt>
    <dgm:pt modelId="{9D1E051F-1018-44F9-9F96-80A6F4F55CD0}">
      <dgm:prSet custT="1"/>
      <dgm:spPr/>
      <dgm:t>
        <a:bodyPr/>
        <a:lstStyle/>
        <a:p>
          <a:pPr rtl="0"/>
          <a:r>
            <a:rPr kumimoji="1" lang="en-US" sz="1600" dirty="0" smtClean="0"/>
            <a:t>T2 Length</a:t>
          </a:r>
          <a:endParaRPr kumimoji="1" lang="ja-JP" sz="1600" dirty="0"/>
        </a:p>
      </dgm:t>
    </dgm:pt>
    <dgm:pt modelId="{F0797B1F-0897-4E8C-B990-173D180F4CEA}" type="parTrans" cxnId="{59932FDE-5FE3-45F1-9F0D-A77FB98B4714}">
      <dgm:prSet/>
      <dgm:spPr/>
      <dgm:t>
        <a:bodyPr/>
        <a:lstStyle/>
        <a:p>
          <a:endParaRPr kumimoji="1" lang="ja-JP" altLang="en-US" sz="2400"/>
        </a:p>
      </dgm:t>
    </dgm:pt>
    <dgm:pt modelId="{6086F857-7DAB-461F-8AFF-4979635AF64B}" type="sibTrans" cxnId="{59932FDE-5FE3-45F1-9F0D-A77FB98B4714}">
      <dgm:prSet/>
      <dgm:spPr/>
      <dgm:t>
        <a:bodyPr/>
        <a:lstStyle/>
        <a:p>
          <a:endParaRPr kumimoji="1" lang="ja-JP" altLang="en-US" sz="2400"/>
        </a:p>
      </dgm:t>
    </dgm:pt>
    <dgm:pt modelId="{27A6451D-3C2E-41FC-9EB9-FFA3909B0F76}">
      <dgm:prSet custT="1"/>
      <dgm:spPr/>
      <dgm:t>
        <a:bodyPr/>
        <a:lstStyle/>
        <a:p>
          <a:pPr rtl="0"/>
          <a:r>
            <a:rPr kumimoji="1" lang="en-US" altLang="ja-JP" sz="1600" dirty="0" smtClean="0"/>
            <a:t>T3 Length</a:t>
          </a:r>
          <a:endParaRPr kumimoji="1" lang="ja-JP" sz="1600" dirty="0"/>
        </a:p>
      </dgm:t>
    </dgm:pt>
    <dgm:pt modelId="{951B1414-927A-45DF-AE9F-6639CEC5A8D7}" type="parTrans" cxnId="{485A0EE8-937D-4B5C-BE2E-E90A8F7B7CB1}">
      <dgm:prSet/>
      <dgm:spPr/>
      <dgm:t>
        <a:bodyPr/>
        <a:lstStyle/>
        <a:p>
          <a:endParaRPr kumimoji="1" lang="ja-JP" altLang="en-US" sz="2400"/>
        </a:p>
      </dgm:t>
    </dgm:pt>
    <dgm:pt modelId="{EE9DDC8D-2547-4EAE-986E-6804569B1088}" type="sibTrans" cxnId="{485A0EE8-937D-4B5C-BE2E-E90A8F7B7CB1}">
      <dgm:prSet/>
      <dgm:spPr/>
      <dgm:t>
        <a:bodyPr/>
        <a:lstStyle/>
        <a:p>
          <a:endParaRPr kumimoji="1" lang="ja-JP" altLang="en-US" sz="2400"/>
        </a:p>
      </dgm:t>
    </dgm:pt>
    <dgm:pt modelId="{7DCCED51-A7D4-4389-BBE6-9920464BB128}">
      <dgm:prSet custT="1"/>
      <dgm:spPr/>
      <dgm:t>
        <a:bodyPr/>
        <a:lstStyle/>
        <a:p>
          <a:pPr rtl="0"/>
          <a:r>
            <a:rPr kumimoji="1" lang="en-US" altLang="ja-JP" sz="1600" dirty="0" smtClean="0"/>
            <a:t>T4 Length</a:t>
          </a:r>
          <a:endParaRPr kumimoji="1" lang="ja-JP" sz="1600" dirty="0"/>
        </a:p>
      </dgm:t>
    </dgm:pt>
    <dgm:pt modelId="{EFFB80D6-DBF5-4962-9376-2F345ADA0DD4}" type="parTrans" cxnId="{119F0B12-3F31-4B00-9234-083698420187}">
      <dgm:prSet/>
      <dgm:spPr/>
      <dgm:t>
        <a:bodyPr/>
        <a:lstStyle/>
        <a:p>
          <a:endParaRPr kumimoji="1" lang="ja-JP" altLang="en-US" sz="2400"/>
        </a:p>
      </dgm:t>
    </dgm:pt>
    <dgm:pt modelId="{6B5A1BF3-8FD3-444D-B40C-319A541FD7C5}" type="sibTrans" cxnId="{119F0B12-3F31-4B00-9234-083698420187}">
      <dgm:prSet/>
      <dgm:spPr/>
      <dgm:t>
        <a:bodyPr/>
        <a:lstStyle/>
        <a:p>
          <a:endParaRPr kumimoji="1" lang="ja-JP" altLang="en-US" sz="2400"/>
        </a:p>
      </dgm:t>
    </dgm:pt>
    <dgm:pt modelId="{3A11FB99-3225-4E2B-97D7-23CFD5AC3637}">
      <dgm:prSet custT="1"/>
      <dgm:spPr/>
      <dgm:t>
        <a:bodyPr/>
        <a:lstStyle/>
        <a:p>
          <a:pPr rtl="0"/>
          <a:r>
            <a:rPr kumimoji="1" lang="en-US" altLang="ja-JP" sz="1600" dirty="0" smtClean="0"/>
            <a:t>T2 Width</a:t>
          </a:r>
          <a:endParaRPr kumimoji="1" lang="ja-JP" sz="1600" dirty="0"/>
        </a:p>
      </dgm:t>
    </dgm:pt>
    <dgm:pt modelId="{2B31FA7E-6EA2-4D45-ABD9-9911FEC51DA8}" type="parTrans" cxnId="{FC93C2BD-A3B1-4102-AC3E-5D138D7D16C2}">
      <dgm:prSet/>
      <dgm:spPr/>
      <dgm:t>
        <a:bodyPr/>
        <a:lstStyle/>
        <a:p>
          <a:endParaRPr kumimoji="1" lang="ja-JP" altLang="en-US" sz="2400"/>
        </a:p>
      </dgm:t>
    </dgm:pt>
    <dgm:pt modelId="{FA0C9E60-A5A5-4198-B8C5-CE70D88EB067}" type="sibTrans" cxnId="{FC93C2BD-A3B1-4102-AC3E-5D138D7D16C2}">
      <dgm:prSet/>
      <dgm:spPr/>
      <dgm:t>
        <a:bodyPr/>
        <a:lstStyle/>
        <a:p>
          <a:endParaRPr kumimoji="1" lang="ja-JP" altLang="en-US" sz="2400"/>
        </a:p>
      </dgm:t>
    </dgm:pt>
    <dgm:pt modelId="{5AB75A38-EB1B-4E04-A071-EAFA942F0DBF}">
      <dgm:prSet custT="1"/>
      <dgm:spPr/>
      <dgm:t>
        <a:bodyPr/>
        <a:lstStyle/>
        <a:p>
          <a:pPr rtl="0"/>
          <a:r>
            <a:rPr kumimoji="1" lang="en-US" altLang="ja-JP" sz="1600" dirty="0" smtClean="0"/>
            <a:t>T3 Width</a:t>
          </a:r>
          <a:endParaRPr kumimoji="1" lang="ja-JP" sz="1600" dirty="0"/>
        </a:p>
      </dgm:t>
    </dgm:pt>
    <dgm:pt modelId="{A5C716CD-039D-4097-AE02-A3654D108594}" type="parTrans" cxnId="{428DE86D-5B58-4CCD-A0BF-D6E2CCB41BE3}">
      <dgm:prSet/>
      <dgm:spPr/>
      <dgm:t>
        <a:bodyPr/>
        <a:lstStyle/>
        <a:p>
          <a:endParaRPr kumimoji="1" lang="ja-JP" altLang="en-US" sz="2400"/>
        </a:p>
      </dgm:t>
    </dgm:pt>
    <dgm:pt modelId="{B6507788-6252-4807-A3B1-CF095AB7A8C3}" type="sibTrans" cxnId="{428DE86D-5B58-4CCD-A0BF-D6E2CCB41BE3}">
      <dgm:prSet/>
      <dgm:spPr/>
      <dgm:t>
        <a:bodyPr/>
        <a:lstStyle/>
        <a:p>
          <a:endParaRPr kumimoji="1" lang="ja-JP" altLang="en-US" sz="2400"/>
        </a:p>
      </dgm:t>
    </dgm:pt>
    <dgm:pt modelId="{E3566155-54B8-488B-AC91-A112E6D17261}">
      <dgm:prSet custT="1"/>
      <dgm:spPr/>
      <dgm:t>
        <a:bodyPr/>
        <a:lstStyle/>
        <a:p>
          <a:pPr rtl="0"/>
          <a:r>
            <a:rPr kumimoji="1" lang="en-US" altLang="ja-JP" sz="1600" dirty="0" smtClean="0"/>
            <a:t>T4 Width</a:t>
          </a:r>
          <a:endParaRPr kumimoji="1" lang="ja-JP" sz="1600" dirty="0"/>
        </a:p>
      </dgm:t>
    </dgm:pt>
    <dgm:pt modelId="{BEF12703-5E32-436E-B08D-86BA053A4973}" type="parTrans" cxnId="{AC22B382-6955-482B-8E71-BFBB8D11598B}">
      <dgm:prSet/>
      <dgm:spPr/>
      <dgm:t>
        <a:bodyPr/>
        <a:lstStyle/>
        <a:p>
          <a:endParaRPr kumimoji="1" lang="ja-JP" altLang="en-US" sz="2400"/>
        </a:p>
      </dgm:t>
    </dgm:pt>
    <dgm:pt modelId="{3D5D79F3-4458-4A06-B094-CC26799C6056}" type="sibTrans" cxnId="{AC22B382-6955-482B-8E71-BFBB8D11598B}">
      <dgm:prSet/>
      <dgm:spPr/>
      <dgm:t>
        <a:bodyPr/>
        <a:lstStyle/>
        <a:p>
          <a:endParaRPr kumimoji="1" lang="ja-JP" altLang="en-US" sz="2400"/>
        </a:p>
      </dgm:t>
    </dgm:pt>
    <dgm:pt modelId="{EF29173E-81AA-43A8-B89F-257DB30454BA}" type="pres">
      <dgm:prSet presAssocID="{68F797D1-230D-4418-944F-619232F08E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CE6E9B64-2B1A-4BB6-B975-9C00584F0460}" type="pres">
      <dgm:prSet presAssocID="{9D1E051F-1018-44F9-9F96-80A6F4F55CD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D8CB383-CB88-4ED4-9285-9C6C6410925C}" type="pres">
      <dgm:prSet presAssocID="{6086F857-7DAB-461F-8AFF-4979635AF64B}" presName="spacer" presStyleCnt="0"/>
      <dgm:spPr/>
      <dgm:t>
        <a:bodyPr/>
        <a:lstStyle/>
        <a:p>
          <a:endParaRPr kumimoji="1" lang="ja-JP" altLang="en-US"/>
        </a:p>
      </dgm:t>
    </dgm:pt>
    <dgm:pt modelId="{1427FBA0-3903-42AC-99C3-3A1EF752A5E8}" type="pres">
      <dgm:prSet presAssocID="{27A6451D-3C2E-41FC-9EB9-FFA3909B0F7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52BFAFE-6522-450E-945A-14F31675135C}" type="pres">
      <dgm:prSet presAssocID="{EE9DDC8D-2547-4EAE-986E-6804569B1088}" presName="spacer" presStyleCnt="0"/>
      <dgm:spPr/>
      <dgm:t>
        <a:bodyPr/>
        <a:lstStyle/>
        <a:p>
          <a:endParaRPr kumimoji="1" lang="ja-JP" altLang="en-US"/>
        </a:p>
      </dgm:t>
    </dgm:pt>
    <dgm:pt modelId="{DBD912F1-571C-4EA9-81AF-E4C190BA20C0}" type="pres">
      <dgm:prSet presAssocID="{7DCCED51-A7D4-4389-BBE6-9920464BB128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9460577-AC84-4A4C-B741-B2AF0A5CB353}" type="pres">
      <dgm:prSet presAssocID="{6B5A1BF3-8FD3-444D-B40C-319A541FD7C5}" presName="spacer" presStyleCnt="0"/>
      <dgm:spPr/>
      <dgm:t>
        <a:bodyPr/>
        <a:lstStyle/>
        <a:p>
          <a:endParaRPr kumimoji="1" lang="ja-JP" altLang="en-US"/>
        </a:p>
      </dgm:t>
    </dgm:pt>
    <dgm:pt modelId="{D244519A-AD26-4A9C-8A82-C5FCBFE4EA60}" type="pres">
      <dgm:prSet presAssocID="{3A11FB99-3225-4E2B-97D7-23CFD5AC3637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BB04061-9F75-4206-AB5B-1BB5A3AE282C}" type="pres">
      <dgm:prSet presAssocID="{FA0C9E60-A5A5-4198-B8C5-CE70D88EB067}" presName="spacer" presStyleCnt="0"/>
      <dgm:spPr/>
      <dgm:t>
        <a:bodyPr/>
        <a:lstStyle/>
        <a:p>
          <a:endParaRPr kumimoji="1" lang="ja-JP" altLang="en-US"/>
        </a:p>
      </dgm:t>
    </dgm:pt>
    <dgm:pt modelId="{5F61E70A-30C7-4949-B674-78063F7D08BE}" type="pres">
      <dgm:prSet presAssocID="{5AB75A38-EB1B-4E04-A071-EAFA942F0DB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08CFF24-9951-4380-83B6-3DFD7AC4ED31}" type="pres">
      <dgm:prSet presAssocID="{B6507788-6252-4807-A3B1-CF095AB7A8C3}" presName="spacer" presStyleCnt="0"/>
      <dgm:spPr/>
      <dgm:t>
        <a:bodyPr/>
        <a:lstStyle/>
        <a:p>
          <a:endParaRPr kumimoji="1" lang="ja-JP" altLang="en-US"/>
        </a:p>
      </dgm:t>
    </dgm:pt>
    <dgm:pt modelId="{3F2F43D3-2E3E-4D4D-B0EF-D6A85FC0747F}" type="pres">
      <dgm:prSet presAssocID="{E3566155-54B8-488B-AC91-A112E6D1726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B276DDE7-D804-4172-80A0-28E900CDB54A}" type="presOf" srcId="{E3566155-54B8-488B-AC91-A112E6D17261}" destId="{3F2F43D3-2E3E-4D4D-B0EF-D6A85FC0747F}" srcOrd="0" destOrd="0" presId="urn:microsoft.com/office/officeart/2005/8/layout/vList2"/>
    <dgm:cxn modelId="{89DEDBB2-2823-42FB-A784-3B54CD337A27}" type="presOf" srcId="{7DCCED51-A7D4-4389-BBE6-9920464BB128}" destId="{DBD912F1-571C-4EA9-81AF-E4C190BA20C0}" srcOrd="0" destOrd="0" presId="urn:microsoft.com/office/officeart/2005/8/layout/vList2"/>
    <dgm:cxn modelId="{9925B12C-3FA8-4442-8D00-D175DA51F7E3}" type="presOf" srcId="{9D1E051F-1018-44F9-9F96-80A6F4F55CD0}" destId="{CE6E9B64-2B1A-4BB6-B975-9C00584F0460}" srcOrd="0" destOrd="0" presId="urn:microsoft.com/office/officeart/2005/8/layout/vList2"/>
    <dgm:cxn modelId="{AC22B382-6955-482B-8E71-BFBB8D11598B}" srcId="{68F797D1-230D-4418-944F-619232F08EEA}" destId="{E3566155-54B8-488B-AC91-A112E6D17261}" srcOrd="5" destOrd="0" parTransId="{BEF12703-5E32-436E-B08D-86BA053A4973}" sibTransId="{3D5D79F3-4458-4A06-B094-CC26799C6056}"/>
    <dgm:cxn modelId="{A431D821-86C7-4DD7-BF1A-98165EBCB97D}" type="presOf" srcId="{68F797D1-230D-4418-944F-619232F08EEA}" destId="{EF29173E-81AA-43A8-B89F-257DB30454BA}" srcOrd="0" destOrd="0" presId="urn:microsoft.com/office/officeart/2005/8/layout/vList2"/>
    <dgm:cxn modelId="{85ABE663-9726-40F2-8B2B-616E5D6726F1}" type="presOf" srcId="{3A11FB99-3225-4E2B-97D7-23CFD5AC3637}" destId="{D244519A-AD26-4A9C-8A82-C5FCBFE4EA60}" srcOrd="0" destOrd="0" presId="urn:microsoft.com/office/officeart/2005/8/layout/vList2"/>
    <dgm:cxn modelId="{119F0B12-3F31-4B00-9234-083698420187}" srcId="{68F797D1-230D-4418-944F-619232F08EEA}" destId="{7DCCED51-A7D4-4389-BBE6-9920464BB128}" srcOrd="2" destOrd="0" parTransId="{EFFB80D6-DBF5-4962-9376-2F345ADA0DD4}" sibTransId="{6B5A1BF3-8FD3-444D-B40C-319A541FD7C5}"/>
    <dgm:cxn modelId="{87468CAB-C36E-4973-A70B-3A3D4DE51D69}" type="presOf" srcId="{27A6451D-3C2E-41FC-9EB9-FFA3909B0F76}" destId="{1427FBA0-3903-42AC-99C3-3A1EF752A5E8}" srcOrd="0" destOrd="0" presId="urn:microsoft.com/office/officeart/2005/8/layout/vList2"/>
    <dgm:cxn modelId="{485A0EE8-937D-4B5C-BE2E-E90A8F7B7CB1}" srcId="{68F797D1-230D-4418-944F-619232F08EEA}" destId="{27A6451D-3C2E-41FC-9EB9-FFA3909B0F76}" srcOrd="1" destOrd="0" parTransId="{951B1414-927A-45DF-AE9F-6639CEC5A8D7}" sibTransId="{EE9DDC8D-2547-4EAE-986E-6804569B1088}"/>
    <dgm:cxn modelId="{428DE86D-5B58-4CCD-A0BF-D6E2CCB41BE3}" srcId="{68F797D1-230D-4418-944F-619232F08EEA}" destId="{5AB75A38-EB1B-4E04-A071-EAFA942F0DBF}" srcOrd="4" destOrd="0" parTransId="{A5C716CD-039D-4097-AE02-A3654D108594}" sibTransId="{B6507788-6252-4807-A3B1-CF095AB7A8C3}"/>
    <dgm:cxn modelId="{59932FDE-5FE3-45F1-9F0D-A77FB98B4714}" srcId="{68F797D1-230D-4418-944F-619232F08EEA}" destId="{9D1E051F-1018-44F9-9F96-80A6F4F55CD0}" srcOrd="0" destOrd="0" parTransId="{F0797B1F-0897-4E8C-B990-173D180F4CEA}" sibTransId="{6086F857-7DAB-461F-8AFF-4979635AF64B}"/>
    <dgm:cxn modelId="{F939EBDC-15D5-45DD-830A-990FB5110096}" type="presOf" srcId="{5AB75A38-EB1B-4E04-A071-EAFA942F0DBF}" destId="{5F61E70A-30C7-4949-B674-78063F7D08BE}" srcOrd="0" destOrd="0" presId="urn:microsoft.com/office/officeart/2005/8/layout/vList2"/>
    <dgm:cxn modelId="{FC93C2BD-A3B1-4102-AC3E-5D138D7D16C2}" srcId="{68F797D1-230D-4418-944F-619232F08EEA}" destId="{3A11FB99-3225-4E2B-97D7-23CFD5AC3637}" srcOrd="3" destOrd="0" parTransId="{2B31FA7E-6EA2-4D45-ABD9-9911FEC51DA8}" sibTransId="{FA0C9E60-A5A5-4198-B8C5-CE70D88EB067}"/>
    <dgm:cxn modelId="{3AA69B1C-96F2-4BEF-9809-8554443121B1}" type="presParOf" srcId="{EF29173E-81AA-43A8-B89F-257DB30454BA}" destId="{CE6E9B64-2B1A-4BB6-B975-9C00584F0460}" srcOrd="0" destOrd="0" presId="urn:microsoft.com/office/officeart/2005/8/layout/vList2"/>
    <dgm:cxn modelId="{5C8129CB-404D-45B7-B2FB-48D7331938A3}" type="presParOf" srcId="{EF29173E-81AA-43A8-B89F-257DB30454BA}" destId="{7D8CB383-CB88-4ED4-9285-9C6C6410925C}" srcOrd="1" destOrd="0" presId="urn:microsoft.com/office/officeart/2005/8/layout/vList2"/>
    <dgm:cxn modelId="{75767BD8-BE2F-468C-8CAF-9F080B9A7E45}" type="presParOf" srcId="{EF29173E-81AA-43A8-B89F-257DB30454BA}" destId="{1427FBA0-3903-42AC-99C3-3A1EF752A5E8}" srcOrd="2" destOrd="0" presId="urn:microsoft.com/office/officeart/2005/8/layout/vList2"/>
    <dgm:cxn modelId="{22BC34EA-D445-430C-A230-609CB3D85367}" type="presParOf" srcId="{EF29173E-81AA-43A8-B89F-257DB30454BA}" destId="{852BFAFE-6522-450E-945A-14F31675135C}" srcOrd="3" destOrd="0" presId="urn:microsoft.com/office/officeart/2005/8/layout/vList2"/>
    <dgm:cxn modelId="{6EF69A73-04B4-4FBC-946C-B7A80986C445}" type="presParOf" srcId="{EF29173E-81AA-43A8-B89F-257DB30454BA}" destId="{DBD912F1-571C-4EA9-81AF-E4C190BA20C0}" srcOrd="4" destOrd="0" presId="urn:microsoft.com/office/officeart/2005/8/layout/vList2"/>
    <dgm:cxn modelId="{B3FF395D-964D-46F8-82C6-4CB25768ACA1}" type="presParOf" srcId="{EF29173E-81AA-43A8-B89F-257DB30454BA}" destId="{99460577-AC84-4A4C-B741-B2AF0A5CB353}" srcOrd="5" destOrd="0" presId="urn:microsoft.com/office/officeart/2005/8/layout/vList2"/>
    <dgm:cxn modelId="{B52FCCAB-674C-4B45-A31D-380320F04D4D}" type="presParOf" srcId="{EF29173E-81AA-43A8-B89F-257DB30454BA}" destId="{D244519A-AD26-4A9C-8A82-C5FCBFE4EA60}" srcOrd="6" destOrd="0" presId="urn:microsoft.com/office/officeart/2005/8/layout/vList2"/>
    <dgm:cxn modelId="{3A1993F5-C36C-46D0-9B93-72BBC311A878}" type="presParOf" srcId="{EF29173E-81AA-43A8-B89F-257DB30454BA}" destId="{4BB04061-9F75-4206-AB5B-1BB5A3AE282C}" srcOrd="7" destOrd="0" presId="urn:microsoft.com/office/officeart/2005/8/layout/vList2"/>
    <dgm:cxn modelId="{246F2101-B4E1-491A-86AC-DA8B605F993F}" type="presParOf" srcId="{EF29173E-81AA-43A8-B89F-257DB30454BA}" destId="{5F61E70A-30C7-4949-B674-78063F7D08BE}" srcOrd="8" destOrd="0" presId="urn:microsoft.com/office/officeart/2005/8/layout/vList2"/>
    <dgm:cxn modelId="{EAC488DD-77A9-4C80-9996-60BB5CBA5B87}" type="presParOf" srcId="{EF29173E-81AA-43A8-B89F-257DB30454BA}" destId="{A08CFF24-9951-4380-83B6-3DFD7AC4ED31}" srcOrd="9" destOrd="0" presId="urn:microsoft.com/office/officeart/2005/8/layout/vList2"/>
    <dgm:cxn modelId="{C7DDFF55-3D46-4CFA-B506-7B3A77BEF973}" type="presParOf" srcId="{EF29173E-81AA-43A8-B89F-257DB30454BA}" destId="{3F2F43D3-2E3E-4D4D-B0EF-D6A85FC0747F}" srcOrd="1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BA3D-F787-4209-9E4C-D28D1E89E080}" type="datetimeFigureOut">
              <a:rPr kumimoji="1" lang="ja-JP" altLang="en-US" smtClean="0"/>
              <a:pPr/>
              <a:t>2007/9/12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0CE6F-D157-4157-AAE4-CDA3F5196F21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0CE6F-D157-4157-AAE4-CDA3F5196F21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0CE6F-D157-4157-AAE4-CDA3F5196F21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0CE6F-D157-4157-AAE4-CDA3F5196F21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0CE6F-D157-4157-AAE4-CDA3F5196F21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0CE6F-D157-4157-AAE4-CDA3F5196F21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614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4FB2FA-2353-4C77-A98A-DE248A113589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ja-JP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614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30CF2D-3F64-4A33-A24B-C72D9F1AF545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ja-JP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0CE6F-D157-4157-AAE4-CDA3F5196F21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0CE6F-D157-4157-AAE4-CDA3F5196F21}" type="slidenum">
              <a:rPr kumimoji="1" lang="ja-JP" altLang="en-US" smtClean="0"/>
              <a:pPr/>
              <a:t>18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0CE6F-D157-4157-AAE4-CDA3F5196F21}" type="slidenum">
              <a:rPr kumimoji="1" lang="ja-JP" altLang="en-US" smtClean="0"/>
              <a:pPr/>
              <a:t>20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0CE6F-D157-4157-AAE4-CDA3F5196F21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southern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0CE6F-D157-4157-AAE4-CDA3F5196F21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0CE6F-D157-4157-AAE4-CDA3F5196F21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0CE6F-D157-4157-AAE4-CDA3F5196F21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0CE6F-D157-4157-AAE4-CDA3F5196F21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0CE6F-D157-4157-AAE4-CDA3F5196F21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0CE6F-D157-4157-AAE4-CDA3F5196F21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0CE6F-D157-4157-AAE4-CDA3F5196F21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 smtClean="0"/>
              <a:t>マスタ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ABA87-BADE-4309-8CAE-53C7E03340DA}" type="datetime1">
              <a:rPr kumimoji="1" lang="ja-JP" altLang="en-US" smtClean="0"/>
              <a:pPr/>
              <a:t>2007/9/12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6BFD6439-3477-4B52-9E4D-CD3DD644F81A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0B96-C0B1-4AE2-B8DF-2D9127DFD67D}" type="datetime1">
              <a:rPr kumimoji="1" lang="ja-JP" altLang="en-US" smtClean="0"/>
              <a:pPr/>
              <a:t>2007/9/12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6439-3477-4B52-9E4D-CD3DD644F81A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E98D-8E46-4B4C-9ED8-41B58B5B3881}" type="datetime1">
              <a:rPr kumimoji="1" lang="ja-JP" altLang="en-US" smtClean="0"/>
              <a:pPr/>
              <a:t>2007/9/12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6439-3477-4B52-9E4D-CD3DD644F81A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42"/>
          </a:xfrm>
        </p:spPr>
        <p:txBody>
          <a:bodyPr/>
          <a:lstStyle/>
          <a:p>
            <a:r>
              <a:rPr kumimoji="1" lang="ja-JP" altLang="en-US" dirty="0" smtClean="0"/>
              <a:t>マスタ </a:t>
            </a:r>
            <a:r>
              <a:rPr kumimoji="1" lang="ja-JP" altLang="en-US" noProof="0" dirty="0" smtClean="0"/>
              <a:t>タイトル</a:t>
            </a:r>
            <a:r>
              <a:rPr kumimoji="1" lang="ja-JP" altLang="en-US" dirty="0" smtClean="0"/>
              <a:t>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B863C-E585-4B6C-83EF-3ABE1E8ADA31}" type="datetime1">
              <a:rPr kumimoji="1" lang="ja-JP" altLang="en-US" smtClean="0"/>
              <a:pPr/>
              <a:t>2007/9/12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6BFD6439-3477-4B52-9E4D-CD3DD644F81A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cxnSp>
        <p:nvCxnSpPr>
          <p:cNvPr id="20" name="直線コネクタ 19"/>
          <p:cNvCxnSpPr/>
          <p:nvPr userDrawn="1"/>
        </p:nvCxnSpPr>
        <p:spPr>
          <a:xfrm>
            <a:off x="0" y="642918"/>
            <a:ext cx="9144000" cy="1588"/>
          </a:xfrm>
          <a:prstGeom prst="line">
            <a:avLst/>
          </a:prstGeom>
          <a:ln w="76200">
            <a:solidFill>
              <a:schemeClr val="bg1">
                <a:lumMod val="95000"/>
              </a:schemeClr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2F80-0D48-468B-9521-BAAFF0BAEF10}" type="datetime1">
              <a:rPr kumimoji="1" lang="ja-JP" altLang="en-US" smtClean="0"/>
              <a:pPr/>
              <a:t>2007/9/12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6439-3477-4B52-9E4D-CD3DD644F81A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EE39-BB9B-46F6-97A2-152DDF397596}" type="datetime1">
              <a:rPr kumimoji="1" lang="ja-JP" altLang="en-US" smtClean="0"/>
              <a:pPr/>
              <a:t>2007/9/12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6439-3477-4B52-9E4D-CD3DD644F81A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34C9-D40E-487B-B3C4-FE12A711E7C3}" type="datetime1">
              <a:rPr kumimoji="1" lang="ja-JP" altLang="en-US" smtClean="0"/>
              <a:pPr/>
              <a:t>2007/9/12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6439-3477-4B52-9E4D-CD3DD644F81A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42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534F-367A-4068-8E27-937A52419950}" type="datetime1">
              <a:rPr kumimoji="1" lang="ja-JP" altLang="en-US" smtClean="0"/>
              <a:pPr/>
              <a:t>2007/9/12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6439-3477-4B52-9E4D-CD3DD644F81A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>
            <a:off x="0" y="642918"/>
            <a:ext cx="9144000" cy="1588"/>
          </a:xfrm>
          <a:prstGeom prst="line">
            <a:avLst/>
          </a:prstGeom>
          <a:ln w="76200">
            <a:solidFill>
              <a:schemeClr val="bg1">
                <a:lumMod val="95000"/>
              </a:schemeClr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AE57-D967-4B6A-A609-C21A6012803A}" type="datetime1">
              <a:rPr kumimoji="1" lang="ja-JP" altLang="en-US" smtClean="0"/>
              <a:pPr/>
              <a:t>2007/9/12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6439-3477-4B52-9E4D-CD3DD644F81A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14650-0246-4361-846C-1CB3A000AC64}" type="datetime1">
              <a:rPr kumimoji="1" lang="ja-JP" altLang="en-US" smtClean="0"/>
              <a:pPr/>
              <a:t>2007/9/12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6439-3477-4B52-9E4D-CD3DD644F81A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BD1C-9A0B-4279-ACFE-999202172B4A}" type="datetime1">
              <a:rPr kumimoji="1" lang="ja-JP" altLang="en-US" smtClean="0"/>
              <a:pPr/>
              <a:t>2007/9/12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6439-3477-4B52-9E4D-CD3DD644F81A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F9787-BAC9-4B17-A57B-23BC04E16340}" type="datetime1">
              <a:rPr kumimoji="1" lang="ja-JP" altLang="en-US" smtClean="0"/>
              <a:pPr/>
              <a:t>2007/9/12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D6439-3477-4B52-9E4D-CD3DD644F81A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aps.google.co.jp/maps?ie=UTF8&amp;ll=-31.098755,136.785895&amp;spn=0.002793,0.004892&amp;t=k&amp;z=18&amp;om=1&amp;source=embe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notesSlide" Target="../notesSlides/notesSlide5.xml"/><Relationship Id="rId7" Type="http://schemas.openxmlformats.org/officeDocument/2006/relationships/diagramData" Target="../diagrams/data1.xml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9.jpeg"/><Relationship Id="rId9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work\ICRC2007\figure\AD081.jpg"/>
          <p:cNvPicPr>
            <a:picLocks noChangeAspect="1" noChangeArrowheads="1"/>
          </p:cNvPicPr>
          <p:nvPr/>
        </p:nvPicPr>
        <p:blipFill>
          <a:blip r:embed="rId3"/>
          <a:srcRect l="23442" t="23245" r="23109" b="18643"/>
          <a:stretch>
            <a:fillRect/>
          </a:stretch>
        </p:blipFill>
        <p:spPr bwMode="auto">
          <a:xfrm>
            <a:off x="1643042" y="428604"/>
            <a:ext cx="6143668" cy="4311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857356" y="714356"/>
            <a:ext cx="5715040" cy="1928802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Recent Results from CANGAROO-III</a:t>
            </a:r>
            <a:endParaRPr kumimoji="1"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00100" y="5000636"/>
            <a:ext cx="7143800" cy="1143008"/>
          </a:xfrm>
        </p:spPr>
        <p:txBody>
          <a:bodyPr>
            <a:noAutofit/>
          </a:bodyPr>
          <a:lstStyle/>
          <a:p>
            <a:r>
              <a:rPr kumimoji="1" lang="en-US" altLang="ja-JP" sz="2400" dirty="0" smtClean="0">
                <a:solidFill>
                  <a:schemeClr val="tx1"/>
                </a:solidFill>
              </a:rPr>
              <a:t>Yohei Yukawa</a:t>
            </a:r>
          </a:p>
          <a:p>
            <a:r>
              <a:rPr lang="en-US" altLang="ja-JP" sz="2400" dirty="0" smtClean="0">
                <a:solidFill>
                  <a:schemeClr val="tx1"/>
                </a:solidFill>
              </a:rPr>
              <a:t>for the CANGAROO Collaboration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6439-3477-4B52-9E4D-CD3DD644F81A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0" y="593467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International Conference on Topics in Astroparticle and Underground Physics (TAUP) 2007</a:t>
            </a:r>
            <a:endParaRPr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42844" y="62865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Sendai, Japan September 14, 2007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000107"/>
            <a:ext cx="3870046" cy="357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000108"/>
            <a:ext cx="46291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テキスト ボックス 11"/>
          <p:cNvSpPr txBox="1"/>
          <p:nvPr/>
        </p:nvSpPr>
        <p:spPr>
          <a:xfrm>
            <a:off x="1928794" y="3286124"/>
            <a:ext cx="1882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Excess Count Map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85918" y="121442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2004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90695" y="120228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2006</a:t>
            </a:r>
            <a:endParaRPr kumimoji="1" lang="ja-JP" altLang="en-US" dirty="0"/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6439-3477-4B52-9E4D-CD3DD644F81A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066858" y="5286388"/>
            <a:ext cx="40771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Red: CANGAROO-II</a:t>
            </a:r>
          </a:p>
          <a:p>
            <a:r>
              <a:rPr lang="en-US" altLang="ja-JP" dirty="0" smtClean="0">
                <a:solidFill>
                  <a:schemeClr val="accent3">
                    <a:lumMod val="50000"/>
                  </a:schemeClr>
                </a:solidFill>
              </a:rPr>
              <a:t>Green: HESS</a:t>
            </a:r>
          </a:p>
          <a:p>
            <a:r>
              <a:rPr lang="en-US" altLang="ja-JP" dirty="0" smtClean="0">
                <a:solidFill>
                  <a:schemeClr val="tx2">
                    <a:lumMod val="75000"/>
                  </a:schemeClr>
                </a:solidFill>
              </a:rPr>
              <a:t>Blue</a:t>
            </a:r>
            <a:r>
              <a:rPr lang="en-US" altLang="ja-JP" dirty="0" smtClean="0"/>
              <a:t> &amp; Black: CANGAROO-III</a:t>
            </a:r>
          </a:p>
          <a:p>
            <a:r>
              <a:rPr lang="en-US" altLang="ja-JP" dirty="0" smtClean="0"/>
              <a:t>Model: Berezhko </a:t>
            </a:r>
            <a:r>
              <a:rPr lang="en-US" altLang="ja-JP" dirty="0"/>
              <a:t>&amp; Ksenofontov (2006)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5715008" y="3571876"/>
            <a:ext cx="27983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prediction for 2006 obs + 100 day.</a:t>
            </a:r>
            <a:endParaRPr lang="en-US" altLang="ja-JP" sz="1400" dirty="0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357422" y="571480"/>
            <a:ext cx="67865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R.Enomoto et al, ApJ, in press, Dec 10 issue 2007, arXiv:0709.1320</a:t>
            </a:r>
            <a:endParaRPr lang="ja-JP" altLang="en-US" dirty="0"/>
          </a:p>
        </p:txBody>
      </p:sp>
      <p:sp>
        <p:nvSpPr>
          <p:cNvPr id="25" name="タイトル 24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42942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ja-JP" dirty="0" smtClean="0"/>
              <a:t>Super Nova: 1987A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5786446" y="4572008"/>
            <a:ext cx="29442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 smtClean="0"/>
              <a:t>Spectral energy distribution</a:t>
            </a:r>
            <a:br>
              <a:rPr lang="en-US" altLang="ja-JP" dirty="0" smtClean="0"/>
            </a:br>
            <a:r>
              <a:rPr lang="en-US" altLang="ja-JP" dirty="0" smtClean="0"/>
              <a:t>for the SN1987A</a:t>
            </a:r>
            <a:endParaRPr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42844" y="3571876"/>
            <a:ext cx="492922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/>
              <a:t>There is a prediction of TeV gamma-ray from SN1987A increasing with time after explosion.</a:t>
            </a:r>
            <a:r>
              <a:rPr lang="en-US" altLang="ja-JP" sz="1400" dirty="0" smtClean="0"/>
              <a:t>[Berezhko &amp; Ksenofontov (2006)]</a:t>
            </a:r>
            <a:endParaRPr lang="en-US" altLang="ja-JP" sz="2000" dirty="0" smtClean="0"/>
          </a:p>
          <a:p>
            <a:pPr>
              <a:buFont typeface="Wingdings" pitchFamily="2" charset="2"/>
              <a:buChar char="Ø"/>
            </a:pPr>
            <a:r>
              <a:rPr lang="en-US" altLang="ja-JP" sz="2000" dirty="0" smtClean="0"/>
              <a:t>HESS observation in 2003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dirty="0" smtClean="0"/>
              <a:t>No excess: 2σ upper limit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2000" dirty="0" smtClean="0"/>
              <a:t>CANGAROO observation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dirty="0" smtClean="0"/>
              <a:t>CANGAROO-II in 2001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dirty="0" smtClean="0"/>
              <a:t>CANGAROO-III in 2004 and 2006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dirty="0" smtClean="0"/>
              <a:t>We had no excess in 2001, 2004 and 2006, including some other candidate sources in this region of Large Magellanic Cloud.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5715008" y="3161884"/>
            <a:ext cx="22358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prediction for 2009 sep</a:t>
            </a:r>
            <a:endParaRPr lang="en-US" altLang="ja-JP" sz="1600" dirty="0"/>
          </a:p>
        </p:txBody>
      </p:sp>
      <p:sp>
        <p:nvSpPr>
          <p:cNvPr id="18" name="角丸四角形 17"/>
          <p:cNvSpPr/>
          <p:nvPr/>
        </p:nvSpPr>
        <p:spPr>
          <a:xfrm>
            <a:off x="4500562" y="785794"/>
            <a:ext cx="4643438" cy="715089"/>
          </a:xfrm>
          <a:prstGeom prst="round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Decreasing upper limits and increasing model prediction will intersect near future.</a:t>
            </a:r>
            <a:endParaRPr lang="en-US" dirty="0"/>
          </a:p>
        </p:txBody>
      </p:sp>
      <p:sp>
        <p:nvSpPr>
          <p:cNvPr id="20" name="下矢印 19"/>
          <p:cNvSpPr/>
          <p:nvPr/>
        </p:nvSpPr>
        <p:spPr>
          <a:xfrm>
            <a:off x="6000760" y="2143116"/>
            <a:ext cx="357190" cy="714380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下矢印 20"/>
          <p:cNvSpPr/>
          <p:nvPr/>
        </p:nvSpPr>
        <p:spPr>
          <a:xfrm rot="10800000">
            <a:off x="6000760" y="3429000"/>
            <a:ext cx="357190" cy="714380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Pulsar Wind Nebula: MSH15-52</a:t>
            </a:r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6439-3477-4B52-9E4D-CD3DD644F81A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30264"/>
            <a:ext cx="4081847" cy="420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928662" y="1857364"/>
            <a:ext cx="16440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Dashed:ROSAT</a:t>
            </a: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>
            <a:off x="2071670" y="2214554"/>
            <a:ext cx="323809" cy="29051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 dirty="0"/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2857488" y="1643050"/>
            <a:ext cx="14526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Solid:H.E.S.S</a:t>
            </a:r>
            <a:r>
              <a:rPr lang="en-US" altLang="ja-JP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0" name="Line 16"/>
          <p:cNvSpPr>
            <a:spLocks noChangeShapeType="1"/>
          </p:cNvSpPr>
          <p:nvPr/>
        </p:nvSpPr>
        <p:spPr bwMode="auto">
          <a:xfrm flipH="1">
            <a:off x="2913017" y="2081201"/>
            <a:ext cx="357190" cy="52389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 dirty="0"/>
          </a:p>
        </p:txBody>
      </p:sp>
      <p:sp>
        <p:nvSpPr>
          <p:cNvPr id="31" name="Line 17"/>
          <p:cNvSpPr>
            <a:spLocks noChangeShapeType="1"/>
          </p:cNvSpPr>
          <p:nvPr/>
        </p:nvSpPr>
        <p:spPr bwMode="auto">
          <a:xfrm flipV="1">
            <a:off x="3314691" y="2325686"/>
            <a:ext cx="720725" cy="9366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 dirty="0"/>
          </a:p>
        </p:txBody>
      </p:sp>
      <p:sp>
        <p:nvSpPr>
          <p:cNvPr id="32" name="Line 18"/>
          <p:cNvSpPr>
            <a:spLocks noChangeShapeType="1"/>
          </p:cNvSpPr>
          <p:nvPr/>
        </p:nvSpPr>
        <p:spPr bwMode="auto">
          <a:xfrm>
            <a:off x="3286116" y="3214686"/>
            <a:ext cx="504825" cy="40798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 dirty="0"/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3719503" y="3478211"/>
            <a:ext cx="460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rgbClr val="FFFF00"/>
                </a:solidFill>
              </a:rPr>
              <a:t>x</a:t>
            </a:r>
            <a:r>
              <a:rPr lang="en-US" altLang="ja-JP" sz="2800" b="1" dirty="0">
                <a:solidFill>
                  <a:srgbClr val="FFFF00"/>
                </a:solidFill>
                <a:latin typeface="Arial"/>
              </a:rPr>
              <a:t>’</a:t>
            </a:r>
            <a:endParaRPr lang="en-US" altLang="ja-JP" sz="2800" b="1" dirty="0">
              <a:solidFill>
                <a:srgbClr val="FFFF00"/>
              </a:solidFill>
            </a:endParaRP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3935403" y="1966911"/>
            <a:ext cx="460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rgbClr val="FFFF00"/>
                </a:solidFill>
              </a:rPr>
              <a:t>y</a:t>
            </a:r>
            <a:r>
              <a:rPr lang="en-US" altLang="ja-JP" sz="2800" b="1" dirty="0">
                <a:solidFill>
                  <a:srgbClr val="FFFF00"/>
                </a:solidFill>
                <a:latin typeface="Arial"/>
              </a:rPr>
              <a:t>’</a:t>
            </a:r>
            <a:endParaRPr lang="en-US" altLang="ja-JP" sz="2800" b="1" dirty="0">
              <a:solidFill>
                <a:srgbClr val="FFFF00"/>
              </a:solidFill>
            </a:endParaRPr>
          </a:p>
        </p:txBody>
      </p:sp>
      <p:sp>
        <p:nvSpPr>
          <p:cNvPr id="35" name="Line 23"/>
          <p:cNvSpPr>
            <a:spLocks noChangeShapeType="1"/>
          </p:cNvSpPr>
          <p:nvPr/>
        </p:nvSpPr>
        <p:spPr bwMode="auto">
          <a:xfrm>
            <a:off x="3286116" y="2182811"/>
            <a:ext cx="0" cy="1079500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 dirty="0"/>
          </a:p>
        </p:txBody>
      </p:sp>
      <p:sp>
        <p:nvSpPr>
          <p:cNvPr id="36" name="Rectangle 24"/>
          <p:cNvSpPr>
            <a:spLocks noChangeArrowheads="1"/>
          </p:cNvSpPr>
          <p:nvPr/>
        </p:nvSpPr>
        <p:spPr bwMode="auto">
          <a:xfrm>
            <a:off x="3286116" y="2227261"/>
            <a:ext cx="428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200" dirty="0">
                <a:solidFill>
                  <a:srgbClr val="FFFF00"/>
                </a:solidFill>
                <a:latin typeface="Symbol" pitchFamily="18" charset="2"/>
              </a:rPr>
              <a:t>j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984191" y="1223945"/>
            <a:ext cx="195412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Excess Count Map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723879"/>
            <a:ext cx="4286280" cy="426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6643702" y="1009631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(preliminary)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14348" y="4919008"/>
            <a:ext cx="7500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sz="2400" dirty="0" smtClean="0"/>
              <a:t>TeV γ emission was detected by HESS group in 2004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2400" dirty="0" smtClean="0"/>
              <a:t>Follow up observation by CANGAROO-III 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400" dirty="0" smtClean="0"/>
              <a:t>From 2006 April to June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400" dirty="0" smtClean="0"/>
              <a:t>48.6 hours data and 582 excess events (7.6</a:t>
            </a:r>
            <a:r>
              <a:rPr lang="en-US" altLang="ja-JP" sz="2400" dirty="0" smtClean="0">
                <a:latin typeface="Symbol" pitchFamily="18" charset="2"/>
              </a:rPr>
              <a:t>s)</a:t>
            </a:r>
          </a:p>
          <a:p>
            <a:pPr lvl="1">
              <a:buFont typeface="Wingdings" pitchFamily="2" charset="2"/>
              <a:buChar char="Ø"/>
            </a:pPr>
            <a:r>
              <a:rPr kumimoji="1" lang="en-US" altLang="ja-JP" sz="2400" dirty="0" smtClean="0"/>
              <a:t>Morphology and flux were consistent with H.E.S.S. </a:t>
            </a:r>
            <a:endParaRPr kumimoji="1" lang="ja-JP" altLang="en-US" sz="2400" dirty="0"/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6438900" y="571480"/>
            <a:ext cx="27624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/>
              <a:t>Nakamori et al., ICRC2007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42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Unidentified source: HESS J1804-216</a:t>
            </a:r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6791327" y="6010256"/>
            <a:ext cx="2133600" cy="365125"/>
          </a:xfrm>
        </p:spPr>
        <p:txBody>
          <a:bodyPr/>
          <a:lstStyle/>
          <a:p>
            <a:fld id="{6BFD6439-3477-4B52-9E4D-CD3DD644F81A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57158" y="4429132"/>
            <a:ext cx="864399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sz="2400" dirty="0" smtClean="0"/>
              <a:t>This object was found by HESS galactic plane survey in 2004</a:t>
            </a:r>
            <a:endParaRPr lang="en-US" altLang="ja-JP" sz="2400" dirty="0"/>
          </a:p>
          <a:p>
            <a:pPr>
              <a:buFont typeface="Wingdings" pitchFamily="2" charset="2"/>
              <a:buChar char="Ø"/>
            </a:pPr>
            <a:r>
              <a:rPr lang="en-US" altLang="ja-JP" sz="2400" dirty="0" smtClean="0"/>
              <a:t>Follow up observation by CANGAROO-III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400" dirty="0" smtClean="0"/>
              <a:t>2006 Jun-Aug 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400" dirty="0" smtClean="0"/>
              <a:t>62.5 hours  data and 920 events (10.5σ)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400" dirty="0" smtClean="0"/>
              <a:t>Morphology and flux were consistent with H.E.S.S.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400" dirty="0" smtClean="0"/>
              <a:t>Two Suzaku sources</a:t>
            </a:r>
            <a:endParaRPr lang="en-US" altLang="ja-JP" sz="2400" dirty="0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699250" y="642918"/>
            <a:ext cx="244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/>
              <a:t>Higashi et al, ICRC2007</a:t>
            </a:r>
          </a:p>
        </p:txBody>
      </p:sp>
      <p:grpSp>
        <p:nvGrpSpPr>
          <p:cNvPr id="24" name="グループ化 23"/>
          <p:cNvGrpSpPr/>
          <p:nvPr/>
        </p:nvGrpSpPr>
        <p:grpSpPr>
          <a:xfrm>
            <a:off x="0" y="714356"/>
            <a:ext cx="3500430" cy="3500462"/>
            <a:chOff x="428596" y="2357430"/>
            <a:chExt cx="3702050" cy="3716338"/>
          </a:xfrm>
        </p:grpSpPr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1149321" y="2503478"/>
              <a:ext cx="13017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dirty="0">
                  <a:latin typeface="Arial" charset="0"/>
                </a:rPr>
                <a:t>preliminary</a:t>
              </a:r>
            </a:p>
          </p:txBody>
        </p:sp>
        <p:pic>
          <p:nvPicPr>
            <p:cNvPr id="18" name="Picture 16" descr="180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8596" y="2357430"/>
              <a:ext cx="3702050" cy="3716338"/>
            </a:xfrm>
            <a:prstGeom prst="rect">
              <a:avLst/>
            </a:prstGeom>
            <a:noFill/>
          </p:spPr>
        </p:pic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 flipV="1">
              <a:off x="2468486" y="4405208"/>
              <a:ext cx="215900" cy="7207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1823035" y="5030393"/>
              <a:ext cx="1956009" cy="424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000" i="1" dirty="0">
                  <a:solidFill>
                    <a:schemeClr val="bg1"/>
                  </a:solidFill>
                </a:rPr>
                <a:t>Suzaku</a:t>
              </a:r>
              <a:r>
                <a:rPr lang="en-US" altLang="ja-JP" sz="2000" dirty="0">
                  <a:solidFill>
                    <a:schemeClr val="bg1"/>
                  </a:solidFill>
                </a:rPr>
                <a:t> sources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1004858" y="2674928"/>
              <a:ext cx="1660070" cy="424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000" dirty="0">
                  <a:solidFill>
                    <a:schemeClr val="bg1"/>
                  </a:solidFill>
                </a:rPr>
                <a:t>solid:H.E.S.S.</a:t>
              </a: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1868458" y="3079741"/>
              <a:ext cx="360363" cy="431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 dirty="0"/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3500430" y="3714752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radial </a:t>
            </a:r>
            <a:r>
              <a:rPr kumimoji="1" lang="en-US" altLang="ja-JP" dirty="0" smtClean="0"/>
              <a:t>profile r</a:t>
            </a:r>
            <a:r>
              <a:rPr kumimoji="1" lang="en-US" altLang="ja-JP" baseline="30000" dirty="0" smtClean="0"/>
              <a:t>2</a:t>
            </a:r>
            <a:r>
              <a:rPr kumimoji="1" lang="en-US" altLang="ja-JP" dirty="0" smtClean="0"/>
              <a:t>(deg</a:t>
            </a:r>
            <a:r>
              <a:rPr kumimoji="1" lang="en-US" altLang="ja-JP" baseline="30000" dirty="0" smtClean="0"/>
              <a:t>2</a:t>
            </a:r>
            <a:r>
              <a:rPr kumimoji="1" lang="en-US" altLang="ja-JP" dirty="0" smtClean="0"/>
              <a:t>) </a:t>
            </a:r>
            <a:r>
              <a:rPr kumimoji="1" lang="en-US" altLang="ja-JP" dirty="0" smtClean="0"/>
              <a:t>VS </a:t>
            </a:r>
            <a:r>
              <a:rPr kumimoji="1" lang="en-US" altLang="ja-JP" dirty="0" smtClean="0"/>
              <a:t>count</a:t>
            </a:r>
          </a:p>
          <a:p>
            <a:r>
              <a:rPr lang="en-US" altLang="ja-JP" dirty="0" smtClean="0"/>
              <a:t>blue region: our PSF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215206" y="3714752"/>
            <a:ext cx="1749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Differencial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/>
              <a:t>flux</a:t>
            </a:r>
            <a:endParaRPr kumimoji="1" lang="ja-JP" altLang="en-US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5548" y="1000108"/>
            <a:ext cx="291845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928670"/>
            <a:ext cx="2928958" cy="2874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Vela Super Nova Remnant</a:t>
            </a:r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000372"/>
            <a:ext cx="7000924" cy="175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0" y="5214950"/>
            <a:ext cx="9144000" cy="178595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sz="1800" dirty="0" smtClean="0"/>
              <a:t>SNR itself is very large (φ</a:t>
            </a:r>
            <a:r>
              <a:rPr lang="en-US" altLang="ja-JP" sz="1800" baseline="-25000" dirty="0" smtClean="0"/>
              <a:t>D</a:t>
            </a:r>
            <a:r>
              <a:rPr lang="en-US" altLang="ja-JP" sz="1800" dirty="0" smtClean="0"/>
              <a:t>=6 deg.)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The age of Vela SNR is about 10 thousand-year-old and the distance is 250 </a:t>
            </a:r>
            <a:r>
              <a:rPr lang="en-US" sz="1800" dirty="0" smtClean="0"/>
              <a:t>pc.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1800" dirty="0" smtClean="0"/>
              <a:t>Two </a:t>
            </a:r>
            <a:r>
              <a:rPr lang="en-US" altLang="ja-JP" sz="1800" dirty="0" smtClean="0"/>
              <a:t>known </a:t>
            </a:r>
            <a:r>
              <a:rPr lang="en-US" altLang="ja-JP" sz="1800" dirty="0" smtClean="0"/>
              <a:t>TeV γ-ray sources </a:t>
            </a:r>
            <a:r>
              <a:rPr lang="en-US" altLang="ja-JP" sz="1800" dirty="0" smtClean="0"/>
              <a:t>(Vela X and  RX J0852.0-4622) in this region.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We had scanning observations of the Vela region, including these known sources</a:t>
            </a:r>
            <a:r>
              <a:rPr lang="en-US" sz="18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1800" dirty="0" smtClean="0"/>
              <a:t>We want to investigate whether background field is zero or not</a:t>
            </a:r>
            <a:r>
              <a:rPr lang="en-US" altLang="ja-JP" sz="1800" dirty="0" smtClean="0"/>
              <a:t>.</a:t>
            </a:r>
            <a:endParaRPr lang="en-US" sz="1800" dirty="0" smtClean="0"/>
          </a:p>
        </p:txBody>
      </p:sp>
      <p:sp>
        <p:nvSpPr>
          <p:cNvPr id="7" name="正方形/長方形 6"/>
          <p:cNvSpPr/>
          <p:nvPr/>
        </p:nvSpPr>
        <p:spPr>
          <a:xfrm>
            <a:off x="4071934" y="5072074"/>
            <a:ext cx="44291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dirty="0" smtClean="0"/>
              <a:t>http://www.mpi-hd.mpg.de/hfm/HESS/public/som/Som_5_06.htm</a:t>
            </a:r>
            <a:endParaRPr lang="ja-JP" altLang="en-US" sz="11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785794"/>
            <a:ext cx="7759680" cy="167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直線矢印コネクタ 9"/>
          <p:cNvCxnSpPr>
            <a:stCxn id="5122" idx="0"/>
          </p:cNvCxnSpPr>
          <p:nvPr/>
        </p:nvCxnSpPr>
        <p:spPr>
          <a:xfrm rot="5400000" flipH="1" flipV="1">
            <a:off x="5322099" y="1464455"/>
            <a:ext cx="785818" cy="228601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6357950" y="2500306"/>
            <a:ext cx="2496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/>
              <a:t>Optical: ©2000 Axel Mellinger</a:t>
            </a:r>
          </a:p>
          <a:p>
            <a:r>
              <a:rPr lang="en-US" altLang="ja-JP" sz="1200" dirty="0" smtClean="0"/>
              <a:t>VHE Gamma: HESS Galactic Survey </a:t>
            </a:r>
            <a:endParaRPr lang="ja-JP" altLang="en-US" sz="1200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6439-3477-4B52-9E4D-CD3DD644F81A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14480" y="4714884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soft X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071934" y="4714884"/>
            <a:ext cx="789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hard X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29322" y="471488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HESS TeV γ</a:t>
            </a:r>
            <a:endParaRPr kumimoji="1" lang="ja-JP" altLang="en-US" dirty="0"/>
          </a:p>
        </p:txBody>
      </p:sp>
      <p:grpSp>
        <p:nvGrpSpPr>
          <p:cNvPr id="22" name="グループ化 21"/>
          <p:cNvGrpSpPr/>
          <p:nvPr/>
        </p:nvGrpSpPr>
        <p:grpSpPr>
          <a:xfrm>
            <a:off x="500034" y="857232"/>
            <a:ext cx="3857652" cy="4286280"/>
            <a:chOff x="9358346" y="1643050"/>
            <a:chExt cx="3857652" cy="4286280"/>
          </a:xfrm>
        </p:grpSpPr>
        <p:sp>
          <p:nvSpPr>
            <p:cNvPr id="21" name="正方形/長方形 20"/>
            <p:cNvSpPr/>
            <p:nvPr/>
          </p:nvSpPr>
          <p:spPr>
            <a:xfrm>
              <a:off x="9358346" y="1643050"/>
              <a:ext cx="3857652" cy="428628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6" name="グループ化 15"/>
            <p:cNvGrpSpPr/>
            <p:nvPr/>
          </p:nvGrpSpPr>
          <p:grpSpPr>
            <a:xfrm>
              <a:off x="9429784" y="1643050"/>
              <a:ext cx="3714776" cy="4206089"/>
              <a:chOff x="4786314" y="1714488"/>
              <a:chExt cx="3714776" cy="4206089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786314" y="2214554"/>
                <a:ext cx="3555865" cy="3405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8" name="正方形/長方形 17"/>
              <p:cNvSpPr/>
              <p:nvPr/>
            </p:nvSpPr>
            <p:spPr>
              <a:xfrm>
                <a:off x="4857752" y="5643578"/>
                <a:ext cx="3643338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1200" dirty="0" err="1" smtClean="0"/>
                  <a:t>Drury,Aharonian,Voelk</a:t>
                </a:r>
                <a:r>
                  <a:rPr lang="en-US" altLang="ja-JP" sz="1200" dirty="0" smtClean="0"/>
                  <a:t> A&amp;A 287,959p(1994)</a:t>
                </a:r>
                <a:endParaRPr lang="ja-JP" altLang="en-US" sz="1200" dirty="0"/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4857752" y="1714488"/>
                <a:ext cx="26261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10 k year -&gt; </a:t>
                </a:r>
                <a:r>
                  <a:rPr kumimoji="1" lang="en-US" altLang="ja-JP" dirty="0" err="1" smtClean="0"/>
                  <a:t>Sedov</a:t>
                </a:r>
                <a:r>
                  <a:rPr kumimoji="1" lang="en-US" altLang="ja-JP" dirty="0" smtClean="0"/>
                  <a:t> </a:t>
                </a:r>
                <a:r>
                  <a:rPr kumimoji="1" lang="en-US" altLang="ja-JP" dirty="0" smtClean="0"/>
                  <a:t>phase</a:t>
                </a:r>
                <a:endParaRPr kumimoji="1" lang="ja-JP" altLang="en-US" dirty="0"/>
              </a:p>
            </p:txBody>
          </p:sp>
          <p:sp>
            <p:nvSpPr>
              <p:cNvPr id="20" name="下矢印 19"/>
              <p:cNvSpPr/>
              <p:nvPr/>
            </p:nvSpPr>
            <p:spPr>
              <a:xfrm>
                <a:off x="6000760" y="2071678"/>
                <a:ext cx="357190" cy="428628"/>
              </a:xfrm>
              <a:prstGeom prst="downArrow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Observation</a:t>
            </a:r>
            <a:endParaRPr kumimoji="1" lang="ja-JP" altLang="en-US" dirty="0"/>
          </a:p>
        </p:txBody>
      </p:sp>
      <p:pic>
        <p:nvPicPr>
          <p:cNvPr id="5" name="Picture 2" descr="C:\Users\yukawa\Documents\Cangaroo\TAUP\VelaScanReg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714356"/>
            <a:ext cx="6572296" cy="2951219"/>
          </a:xfrm>
          <a:prstGeom prst="rect">
            <a:avLst/>
          </a:prstGeom>
          <a:noFill/>
        </p:spPr>
      </p:pic>
      <p:graphicFrame>
        <p:nvGraphicFramePr>
          <p:cNvPr id="6" name="コンテンツ プレースホルダ 15"/>
          <p:cNvGraphicFramePr>
            <a:graphicFrameLocks noGrp="1"/>
          </p:cNvGraphicFramePr>
          <p:nvPr>
            <p:ph idx="1"/>
          </p:nvPr>
        </p:nvGraphicFramePr>
        <p:xfrm>
          <a:off x="357158" y="5072074"/>
          <a:ext cx="821537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5189"/>
                <a:gridCol w="1199522"/>
                <a:gridCol w="1214446"/>
                <a:gridCol w="1285884"/>
                <a:gridCol w="1285884"/>
                <a:gridCol w="121444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Region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Region 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Region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Region 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Region 5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Elevation &gt; 64 deg.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17.5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After Cloud Cut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15.5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4929190" y="4214818"/>
            <a:ext cx="371477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200" dirty="0"/>
              <a:t>B. Aschenbach, "Discovery of a Young Nearby Supernova Remnant", Nature 396, November 1998</a:t>
            </a: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 flipV="1">
            <a:off x="6000760" y="2428868"/>
            <a:ext cx="504825" cy="55881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 dirty="0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643570" y="3000372"/>
            <a:ext cx="1827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>
                <a:solidFill>
                  <a:srgbClr val="FFFF66"/>
                </a:solidFill>
                <a:latin typeface="Arial Black" pitchFamily="34" charset="0"/>
              </a:rPr>
              <a:t>RX J0852.0-4622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715008" y="1071546"/>
            <a:ext cx="11325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>
                <a:solidFill>
                  <a:srgbClr val="FFFF66"/>
                </a:solidFill>
                <a:latin typeface="Arial Black" pitchFamily="34" charset="0"/>
              </a:rPr>
              <a:t>Vela </a:t>
            </a:r>
            <a:r>
              <a:rPr lang="en-US" altLang="ja-JP" sz="1400" dirty="0" smtClean="0">
                <a:solidFill>
                  <a:srgbClr val="FFFF66"/>
                </a:solidFill>
                <a:latin typeface="Arial Black" pitchFamily="34" charset="0"/>
              </a:rPr>
              <a:t>PWN</a:t>
            </a:r>
            <a:endParaRPr lang="en-US" altLang="ja-JP" sz="1400" dirty="0">
              <a:solidFill>
                <a:srgbClr val="FFFF66"/>
              </a:solidFill>
              <a:latin typeface="Arial Black" pitchFamily="34" charset="0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6357950" y="1428736"/>
            <a:ext cx="71438" cy="65246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 dirty="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857356" y="2857496"/>
            <a:ext cx="304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FFFF66"/>
                </a:solidFill>
                <a:latin typeface="Arial Black" pitchFamily="34" charset="0"/>
              </a:rPr>
              <a:t>1</a:t>
            </a:r>
            <a:endParaRPr lang="en-US" altLang="ja-JP" sz="1400" dirty="0">
              <a:solidFill>
                <a:srgbClr val="FFFF66"/>
              </a:solidFill>
              <a:latin typeface="Arial Black" pitchFamily="34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071670" y="2786058"/>
            <a:ext cx="304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FFFF66"/>
                </a:solidFill>
                <a:latin typeface="Arial Black" pitchFamily="34" charset="0"/>
              </a:rPr>
              <a:t>2</a:t>
            </a:r>
            <a:endParaRPr lang="en-US" altLang="ja-JP" sz="1400" dirty="0">
              <a:solidFill>
                <a:srgbClr val="FFFF66"/>
              </a:solidFill>
              <a:latin typeface="Arial Black" pitchFamily="34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357422" y="2714620"/>
            <a:ext cx="304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FFFF66"/>
                </a:solidFill>
                <a:latin typeface="Arial Black" pitchFamily="34" charset="0"/>
              </a:rPr>
              <a:t>3</a:t>
            </a:r>
            <a:endParaRPr lang="en-US" altLang="ja-JP" sz="1400" dirty="0">
              <a:solidFill>
                <a:srgbClr val="FFFF66"/>
              </a:solidFill>
              <a:latin typeface="Arial Black" pitchFamily="34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643174" y="2643182"/>
            <a:ext cx="304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FFFF66"/>
                </a:solidFill>
                <a:latin typeface="Arial Black" pitchFamily="34" charset="0"/>
              </a:rPr>
              <a:t>4</a:t>
            </a:r>
            <a:endParaRPr lang="en-US" altLang="ja-JP" sz="1400" dirty="0">
              <a:solidFill>
                <a:srgbClr val="FFFF66"/>
              </a:solidFill>
              <a:latin typeface="Arial Black" pitchFamily="34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857488" y="2571744"/>
            <a:ext cx="304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FFFF66"/>
                </a:solidFill>
                <a:latin typeface="Arial Black" pitchFamily="34" charset="0"/>
              </a:rPr>
              <a:t>5</a:t>
            </a:r>
            <a:endParaRPr lang="en-US" altLang="ja-JP" sz="1400" dirty="0">
              <a:solidFill>
                <a:srgbClr val="FFFF66"/>
              </a:solidFill>
              <a:latin typeface="Arial Black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643306" y="4714884"/>
            <a:ext cx="194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Observation Time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14282" y="4143380"/>
            <a:ext cx="3576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From </a:t>
            </a:r>
            <a:r>
              <a:rPr lang="en-US" altLang="ja-JP" dirty="0" smtClean="0"/>
              <a:t>2006 January to 2006 March</a:t>
            </a:r>
          </a:p>
          <a:p>
            <a:r>
              <a:rPr kumimoji="1" lang="en-US" altLang="ja-JP" dirty="0" smtClean="0"/>
              <a:t>Wobble Mode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643174" y="3643314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soft X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929322" y="3643314"/>
            <a:ext cx="789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hard X</a:t>
            </a:r>
            <a:endParaRPr kumimoji="1" lang="ja-JP" altLang="en-US" dirty="0"/>
          </a:p>
        </p:txBody>
      </p:sp>
      <p:sp>
        <p:nvSpPr>
          <p:cNvPr id="21" name="スライド番号プレースホル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6439-3477-4B52-9E4D-CD3DD644F81A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7643834" y="4714884"/>
            <a:ext cx="949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[Hours]</a:t>
            </a:r>
            <a:endParaRPr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00034" y="6215082"/>
            <a:ext cx="3608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Observation hours are not uniform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3" descr="C:\Users\yukawa\Documents\Cangaroo\Meeting\20070823\0821\f2006_p5.morph.e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9588" y="1785938"/>
            <a:ext cx="3554412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" descr="C:\Users\yukawa\Documents\Cangaroo\Meeting\20070823\0821\f2006_p3.morph.e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11338"/>
            <a:ext cx="3554413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テキスト ボックス 12"/>
          <p:cNvSpPr txBox="1"/>
          <p:nvPr/>
        </p:nvSpPr>
        <p:spPr>
          <a:xfrm rot="1594615">
            <a:off x="7034291" y="2294398"/>
            <a:ext cx="214016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  <a:ea typeface="+mn-ea"/>
              </a:rPr>
              <a:t>Preliminary</a:t>
            </a:r>
            <a:endParaRPr lang="ja-JP" altLang="en-US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Arial Black" pitchFamily="34" charset="0"/>
              <a:ea typeface="+mn-ea"/>
            </a:endParaRPr>
          </a:p>
        </p:txBody>
      </p:sp>
      <p:pic>
        <p:nvPicPr>
          <p:cNvPr id="15" name="Picture 4" descr="C:\Users\yukawa\Documents\Cangaroo\Meeting\20070823\0821\vela-rass.e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977903"/>
            <a:ext cx="1928826" cy="190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テキスト ボックス 11"/>
          <p:cNvSpPr txBox="1"/>
          <p:nvPr/>
        </p:nvSpPr>
        <p:spPr>
          <a:xfrm rot="1594615">
            <a:off x="1469714" y="2365837"/>
            <a:ext cx="214016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  <a:ea typeface="+mn-ea"/>
              </a:rPr>
              <a:t>Preliminary</a:t>
            </a:r>
            <a:endParaRPr lang="ja-JP" altLang="en-US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Arial Black" pitchFamily="34" charset="0"/>
              <a:ea typeface="+mn-ea"/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4481513" y="1725613"/>
            <a:ext cx="290512" cy="3016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33" name="円/楕円 32"/>
          <p:cNvSpPr/>
          <p:nvPr/>
        </p:nvSpPr>
        <p:spPr>
          <a:xfrm>
            <a:off x="4989513" y="1565275"/>
            <a:ext cx="285750" cy="2857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cxnSp>
        <p:nvCxnSpPr>
          <p:cNvPr id="34" name="直線矢印コネクタ 33"/>
          <p:cNvCxnSpPr/>
          <p:nvPr/>
        </p:nvCxnSpPr>
        <p:spPr>
          <a:xfrm rot="16200000" flipH="1">
            <a:off x="3895726" y="1676400"/>
            <a:ext cx="360362" cy="7937"/>
          </a:xfrm>
          <a:prstGeom prst="straightConnector1">
            <a:avLst/>
          </a:prstGeom>
          <a:ln w="76200">
            <a:solidFill>
              <a:schemeClr val="tx2">
                <a:lumMod val="20000"/>
                <a:lumOff val="8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58" name="正方形/長方形 34"/>
          <p:cNvSpPr>
            <a:spLocks noChangeArrowheads="1"/>
          </p:cNvSpPr>
          <p:nvPr/>
        </p:nvSpPr>
        <p:spPr bwMode="auto">
          <a:xfrm>
            <a:off x="3786188" y="1143000"/>
            <a:ext cx="476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u="sng" dirty="0">
                <a:solidFill>
                  <a:schemeClr val="bg1"/>
                </a:solidFill>
                <a:latin typeface="Calibri" pitchFamily="34" charset="0"/>
              </a:rPr>
              <a:t>Off</a:t>
            </a:r>
            <a:endParaRPr lang="ja-JP" altLang="en-US" u="sng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3963988" y="1870075"/>
            <a:ext cx="285750" cy="2857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5124450" y="1747838"/>
            <a:ext cx="1519238" cy="1444625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>
            <a:spLocks noChangeArrowheads="1"/>
          </p:cNvSpPr>
          <p:nvPr/>
        </p:nvSpPr>
        <p:spPr bwMode="auto">
          <a:xfrm>
            <a:off x="571500" y="1311275"/>
            <a:ext cx="2782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/>
              <a:t>RX J0852.0-4622</a:t>
            </a:r>
          </a:p>
        </p:txBody>
      </p:sp>
      <p:sp>
        <p:nvSpPr>
          <p:cNvPr id="47" name="タイトル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6429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ja-JP" dirty="0" smtClean="0"/>
              <a:t>Known sources</a:t>
            </a:r>
            <a:endParaRPr lang="ja-JP" altLang="en-US" dirty="0"/>
          </a:p>
        </p:txBody>
      </p:sp>
      <p:sp>
        <p:nvSpPr>
          <p:cNvPr id="49" name="テキスト ボックス 48"/>
          <p:cNvSpPr txBox="1">
            <a:spLocks noChangeArrowheads="1"/>
          </p:cNvSpPr>
          <p:nvPr/>
        </p:nvSpPr>
        <p:spPr bwMode="auto">
          <a:xfrm>
            <a:off x="6929454" y="1214422"/>
            <a:ext cx="11074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/>
              <a:t>Vela </a:t>
            </a:r>
            <a:r>
              <a:rPr lang="en-US" altLang="ja-JP" sz="2800" dirty="0" smtClean="0"/>
              <a:t>X</a:t>
            </a:r>
            <a:endParaRPr lang="en-US" altLang="ja-JP" sz="2800" dirty="0"/>
          </a:p>
        </p:txBody>
      </p:sp>
      <p:pic>
        <p:nvPicPr>
          <p:cNvPr id="17410" name="Picture 2" descr="C:\Users\yukawa\Documents\Cangaroo\TAUP\fisher-3-32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75" y="3214688"/>
            <a:ext cx="1785938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C:\Users\yukawa\Documents\Cangaroo\TAUP\fisher-5-32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0" y="3214686"/>
            <a:ext cx="1812627" cy="311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直線矢印コネクタ 15"/>
          <p:cNvCxnSpPr/>
          <p:nvPr/>
        </p:nvCxnSpPr>
        <p:spPr>
          <a:xfrm rot="10800000" flipV="1">
            <a:off x="2736850" y="1857375"/>
            <a:ext cx="1906588" cy="1377950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2714612" y="6286520"/>
            <a:ext cx="4071966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dirty="0" smtClean="0"/>
              <a:t>Fisher Discriminant distribution</a:t>
            </a:r>
            <a:endParaRPr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643702" y="5572140"/>
            <a:ext cx="2328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&lt;-</a:t>
            </a:r>
            <a:r>
              <a:rPr lang="ja-JP" altLang="en-US" dirty="0" smtClean="0"/>
              <a:t> </a:t>
            </a:r>
            <a:r>
              <a:rPr lang="en-US" altLang="ja-JP" dirty="0" smtClean="0"/>
              <a:t>within inner circle 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214414" y="5643578"/>
            <a:ext cx="1756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within circle -&gt; </a:t>
            </a:r>
            <a:endParaRPr kumimoji="1" lang="ja-JP" altLang="en-US" dirty="0"/>
          </a:p>
        </p:txBody>
      </p:sp>
      <p:sp>
        <p:nvSpPr>
          <p:cNvPr id="35" name="円/楕円 34"/>
          <p:cNvSpPr/>
          <p:nvPr/>
        </p:nvSpPr>
        <p:spPr>
          <a:xfrm>
            <a:off x="1500166" y="3000372"/>
            <a:ext cx="1285884" cy="135732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7215206" y="3071810"/>
            <a:ext cx="1071570" cy="114300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右矢印 37"/>
          <p:cNvSpPr/>
          <p:nvPr/>
        </p:nvSpPr>
        <p:spPr>
          <a:xfrm rot="1418584">
            <a:off x="2824692" y="3928770"/>
            <a:ext cx="785818" cy="35719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右矢印 38"/>
          <p:cNvSpPr/>
          <p:nvPr/>
        </p:nvSpPr>
        <p:spPr>
          <a:xfrm rot="9108264">
            <a:off x="6361657" y="3875454"/>
            <a:ext cx="785818" cy="35719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5"/>
          <p:cNvSpPr txBox="1">
            <a:spLocks noChangeArrowheads="1"/>
          </p:cNvSpPr>
          <p:nvPr/>
        </p:nvSpPr>
        <p:spPr bwMode="auto">
          <a:xfrm>
            <a:off x="4357686" y="2786058"/>
            <a:ext cx="888385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800" dirty="0" smtClean="0">
                <a:solidFill>
                  <a:srgbClr val="FF0000"/>
                </a:solidFill>
              </a:rPr>
              <a:t>seen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9" grpId="0"/>
      <p:bldP spid="25" grpId="0" animBg="1"/>
      <p:bldP spid="35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642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/>
              <a:t>SNR</a:t>
            </a:r>
            <a:endParaRPr lang="ja-JP" altLang="en-US" dirty="0"/>
          </a:p>
        </p:txBody>
      </p:sp>
      <p:sp>
        <p:nvSpPr>
          <p:cNvPr id="3075" name="テキスト ボックス 4"/>
          <p:cNvSpPr txBox="1">
            <a:spLocks noChangeArrowheads="1"/>
          </p:cNvSpPr>
          <p:nvPr/>
        </p:nvSpPr>
        <p:spPr bwMode="auto">
          <a:xfrm>
            <a:off x="6572264" y="1000108"/>
            <a:ext cx="14447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latin typeface="Calibri" pitchFamily="34" charset="0"/>
              </a:rPr>
              <a:t>Region 4</a:t>
            </a:r>
            <a:endParaRPr lang="en-US" altLang="ja-JP" sz="2800" dirty="0">
              <a:latin typeface="Calibri" pitchFamily="34" charset="0"/>
            </a:endParaRPr>
          </a:p>
        </p:txBody>
      </p:sp>
      <p:sp>
        <p:nvSpPr>
          <p:cNvPr id="3076" name="テキスト ボックス 6"/>
          <p:cNvSpPr txBox="1">
            <a:spLocks noChangeArrowheads="1"/>
          </p:cNvSpPr>
          <p:nvPr/>
        </p:nvSpPr>
        <p:spPr bwMode="auto">
          <a:xfrm>
            <a:off x="1071538" y="1000108"/>
            <a:ext cx="14447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latin typeface="Calibri" pitchFamily="34" charset="0"/>
              </a:rPr>
              <a:t>Region 2</a:t>
            </a:r>
            <a:endParaRPr lang="en-US" altLang="ja-JP" sz="2800" dirty="0">
              <a:latin typeface="Calibri" pitchFamily="34" charset="0"/>
            </a:endParaRPr>
          </a:p>
        </p:txBody>
      </p:sp>
      <p:pic>
        <p:nvPicPr>
          <p:cNvPr id="3078" name="Picture 2" descr="C:\Users\yukawa\Documents\Cangaroo\Meeting\20070823\0821\f2006_p2.morph.e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88"/>
            <a:ext cx="3554413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3" descr="C:\Users\yukawa\Documents\Cangaroo\Meeting\20070823\0821\f2006_p4.morph.e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1428750"/>
            <a:ext cx="3554413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テキスト ボックス 12"/>
          <p:cNvSpPr txBox="1"/>
          <p:nvPr/>
        </p:nvSpPr>
        <p:spPr>
          <a:xfrm rot="1594615">
            <a:off x="7034291" y="2173727"/>
            <a:ext cx="214016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  <a:ea typeface="+mn-ea"/>
              </a:rPr>
              <a:t>Preliminary</a:t>
            </a:r>
            <a:endParaRPr lang="ja-JP" altLang="en-US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Arial Black" pitchFamily="34" charset="0"/>
              <a:ea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1594615">
            <a:off x="1469714" y="2245166"/>
            <a:ext cx="214016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  <a:ea typeface="+mn-ea"/>
              </a:rPr>
              <a:t>Preliminary</a:t>
            </a:r>
            <a:endParaRPr lang="ja-JP" altLang="en-US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Arial Black" pitchFamily="34" charset="0"/>
              <a:ea typeface="+mn-ea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786063" y="6357938"/>
            <a:ext cx="4000500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ja-JP" dirty="0" smtClean="0"/>
              <a:t>Fisher Discriminant distribution</a:t>
            </a:r>
            <a:endParaRPr lang="ja-JP" altLang="en-US" dirty="0"/>
          </a:p>
        </p:txBody>
      </p:sp>
      <p:pic>
        <p:nvPicPr>
          <p:cNvPr id="16386" name="Picture 2" descr="C:\Users\yukawa\Documents\Cangaroo\TAUP\fisher-2-32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38" y="3357563"/>
            <a:ext cx="1703387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C:\Users\yukawa\Documents\Cangaroo\TAUP\fisher-4-32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3" y="3357563"/>
            <a:ext cx="1739900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テキスト ボックス 5"/>
          <p:cNvSpPr txBox="1">
            <a:spLocks noChangeArrowheads="1"/>
          </p:cNvSpPr>
          <p:nvPr/>
        </p:nvSpPr>
        <p:spPr bwMode="auto">
          <a:xfrm>
            <a:off x="3143240" y="2786058"/>
            <a:ext cx="3102388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800" dirty="0" smtClean="0">
                <a:solidFill>
                  <a:srgbClr val="FF0000"/>
                </a:solidFill>
              </a:rPr>
              <a:t>γ-ray like </a:t>
            </a:r>
            <a:br>
              <a:rPr lang="en-US" altLang="ja-JP" sz="2800" dirty="0" smtClean="0">
                <a:solidFill>
                  <a:srgbClr val="FF0000"/>
                </a:solidFill>
              </a:rPr>
            </a:br>
            <a:r>
              <a:rPr lang="en-US" altLang="ja-JP" sz="2800" dirty="0" smtClean="0">
                <a:solidFill>
                  <a:srgbClr val="FF0000"/>
                </a:solidFill>
              </a:rPr>
              <a:t>events </a:t>
            </a:r>
            <a:r>
              <a:rPr lang="en-US" altLang="ja-JP" sz="2800" dirty="0">
                <a:solidFill>
                  <a:srgbClr val="FF0000"/>
                </a:solidFill>
              </a:rPr>
              <a:t>still remain!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pic>
        <p:nvPicPr>
          <p:cNvPr id="21" name="Picture 4" descr="C:\Users\yukawa\Documents\Cangaroo\Meeting\20070823\0821\vela-rass.e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857232"/>
            <a:ext cx="1928826" cy="190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円/楕円 28"/>
          <p:cNvSpPr/>
          <p:nvPr/>
        </p:nvSpPr>
        <p:spPr>
          <a:xfrm>
            <a:off x="4225925" y="1668463"/>
            <a:ext cx="290513" cy="30162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30" name="円/楕円 29"/>
          <p:cNvSpPr/>
          <p:nvPr/>
        </p:nvSpPr>
        <p:spPr>
          <a:xfrm>
            <a:off x="4743450" y="1519238"/>
            <a:ext cx="290513" cy="30162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2" name="円/楕円 21"/>
          <p:cNvSpPr/>
          <p:nvPr/>
        </p:nvSpPr>
        <p:spPr>
          <a:xfrm>
            <a:off x="4481513" y="1604963"/>
            <a:ext cx="290512" cy="3016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3" name="円/楕円 22"/>
          <p:cNvSpPr/>
          <p:nvPr/>
        </p:nvSpPr>
        <p:spPr>
          <a:xfrm>
            <a:off x="4989513" y="1444625"/>
            <a:ext cx="285750" cy="2857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7" name="円/楕円 26"/>
          <p:cNvSpPr/>
          <p:nvPr/>
        </p:nvSpPr>
        <p:spPr>
          <a:xfrm>
            <a:off x="3963988" y="1749425"/>
            <a:ext cx="285750" cy="2857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cxnSp>
        <p:nvCxnSpPr>
          <p:cNvPr id="16" name="直線矢印コネクタ 15"/>
          <p:cNvCxnSpPr/>
          <p:nvPr/>
        </p:nvCxnSpPr>
        <p:spPr>
          <a:xfrm rot="10800000" flipV="1">
            <a:off x="2714625" y="1857375"/>
            <a:ext cx="1643063" cy="1214438"/>
          </a:xfrm>
          <a:prstGeom prst="straightConnector1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4929188" y="1643063"/>
            <a:ext cx="1928812" cy="1214437"/>
          </a:xfrm>
          <a:prstGeom prst="straightConnector1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rot="16200000" flipH="1">
            <a:off x="3895726" y="1533525"/>
            <a:ext cx="360362" cy="7937"/>
          </a:xfrm>
          <a:prstGeom prst="straightConnector1">
            <a:avLst/>
          </a:prstGeom>
          <a:ln w="76200">
            <a:solidFill>
              <a:schemeClr val="tx2">
                <a:lumMod val="20000"/>
                <a:lumOff val="8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94" name="正方形/長方形 34"/>
          <p:cNvSpPr>
            <a:spLocks noChangeArrowheads="1"/>
          </p:cNvSpPr>
          <p:nvPr/>
        </p:nvSpPr>
        <p:spPr bwMode="auto">
          <a:xfrm>
            <a:off x="3786188" y="1000125"/>
            <a:ext cx="476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u="sng" dirty="0">
                <a:solidFill>
                  <a:schemeClr val="bg1"/>
                </a:solidFill>
                <a:latin typeface="Calibri" pitchFamily="34" charset="0"/>
              </a:rPr>
              <a:t>Off</a:t>
            </a:r>
            <a:endParaRPr lang="ja-JP" altLang="en-US" u="sng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40" name="直線矢印コネクタ 39"/>
          <p:cNvCxnSpPr>
            <a:stCxn id="3098" idx="2"/>
          </p:cNvCxnSpPr>
          <p:nvPr/>
        </p:nvCxnSpPr>
        <p:spPr>
          <a:xfrm rot="5400000">
            <a:off x="4873625" y="1104900"/>
            <a:ext cx="755650" cy="241300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rot="5400000" flipH="1" flipV="1">
            <a:off x="4125119" y="2050257"/>
            <a:ext cx="808037" cy="215900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97" name="テキスト ボックス 49"/>
          <p:cNvSpPr txBox="1">
            <a:spLocks noChangeArrowheads="1"/>
          </p:cNvSpPr>
          <p:nvPr/>
        </p:nvSpPr>
        <p:spPr bwMode="auto">
          <a:xfrm>
            <a:off x="3643313" y="2571750"/>
            <a:ext cx="1377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</a:rPr>
              <a:t>RX J0852.0-4622</a:t>
            </a:r>
          </a:p>
        </p:txBody>
      </p:sp>
      <p:sp>
        <p:nvSpPr>
          <p:cNvPr id="3098" name="テキスト ボックス 50"/>
          <p:cNvSpPr txBox="1">
            <a:spLocks noChangeArrowheads="1"/>
          </p:cNvSpPr>
          <p:nvPr/>
        </p:nvSpPr>
        <p:spPr bwMode="auto">
          <a:xfrm>
            <a:off x="4929188" y="571500"/>
            <a:ext cx="8842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</a:rPr>
              <a:t>Vela PWN</a:t>
            </a:r>
          </a:p>
        </p:txBody>
      </p:sp>
      <p:grpSp>
        <p:nvGrpSpPr>
          <p:cNvPr id="37" name="グループ化 36"/>
          <p:cNvGrpSpPr/>
          <p:nvPr/>
        </p:nvGrpSpPr>
        <p:grpSpPr>
          <a:xfrm>
            <a:off x="686491" y="2474383"/>
            <a:ext cx="3045056" cy="1722189"/>
            <a:chOff x="686491" y="2474383"/>
            <a:chExt cx="3045056" cy="1722189"/>
          </a:xfrm>
        </p:grpSpPr>
        <p:sp>
          <p:nvSpPr>
            <p:cNvPr id="33" name="円弧 32"/>
            <p:cNvSpPr/>
            <p:nvPr/>
          </p:nvSpPr>
          <p:spPr>
            <a:xfrm rot="17676314">
              <a:off x="1592690" y="2611229"/>
              <a:ext cx="1326331" cy="1501773"/>
            </a:xfrm>
            <a:prstGeom prst="arc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円弧 33"/>
            <p:cNvSpPr/>
            <p:nvPr/>
          </p:nvSpPr>
          <p:spPr>
            <a:xfrm rot="7016418">
              <a:off x="1428660" y="2580281"/>
              <a:ext cx="1341581" cy="1499625"/>
            </a:xfrm>
            <a:prstGeom prst="arc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円弧 34"/>
            <p:cNvSpPr/>
            <p:nvPr/>
          </p:nvSpPr>
          <p:spPr>
            <a:xfrm rot="1832256">
              <a:off x="686491" y="3005276"/>
              <a:ext cx="1188091" cy="1191296"/>
            </a:xfrm>
            <a:prstGeom prst="arc">
              <a:avLst>
                <a:gd name="adj1" fmla="val 16068989"/>
                <a:gd name="adj2" fmla="val 0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円弧 35"/>
            <p:cNvSpPr/>
            <p:nvPr/>
          </p:nvSpPr>
          <p:spPr>
            <a:xfrm rot="12765875">
              <a:off x="2453659" y="2474383"/>
              <a:ext cx="1277888" cy="1259339"/>
            </a:xfrm>
            <a:prstGeom prst="arc">
              <a:avLst>
                <a:gd name="adj1" fmla="val 16068989"/>
                <a:gd name="adj2" fmla="val 0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2" name="グループ化 41"/>
          <p:cNvGrpSpPr/>
          <p:nvPr/>
        </p:nvGrpSpPr>
        <p:grpSpPr>
          <a:xfrm>
            <a:off x="5935072" y="2428094"/>
            <a:ext cx="3044319" cy="1724533"/>
            <a:chOff x="692241" y="2473609"/>
            <a:chExt cx="3044319" cy="1724533"/>
          </a:xfrm>
        </p:grpSpPr>
        <p:sp>
          <p:nvSpPr>
            <p:cNvPr id="43" name="円弧 42"/>
            <p:cNvSpPr/>
            <p:nvPr/>
          </p:nvSpPr>
          <p:spPr>
            <a:xfrm rot="17676314">
              <a:off x="1628000" y="2620460"/>
              <a:ext cx="1365756" cy="1533480"/>
            </a:xfrm>
            <a:prstGeom prst="arc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弧 43"/>
            <p:cNvSpPr/>
            <p:nvPr/>
          </p:nvSpPr>
          <p:spPr>
            <a:xfrm rot="7016418">
              <a:off x="1384873" y="2482852"/>
              <a:ext cx="1544172" cy="1525686"/>
            </a:xfrm>
            <a:prstGeom prst="arc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弧 44"/>
            <p:cNvSpPr/>
            <p:nvPr/>
          </p:nvSpPr>
          <p:spPr>
            <a:xfrm rot="1832256">
              <a:off x="692241" y="2970738"/>
              <a:ext cx="1191770" cy="1227404"/>
            </a:xfrm>
            <a:prstGeom prst="arc">
              <a:avLst>
                <a:gd name="adj1" fmla="val 16068989"/>
                <a:gd name="adj2" fmla="val 0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弧 45"/>
            <p:cNvSpPr/>
            <p:nvPr/>
          </p:nvSpPr>
          <p:spPr>
            <a:xfrm rot="12765875">
              <a:off x="2505255" y="2504081"/>
              <a:ext cx="1231305" cy="1198054"/>
            </a:xfrm>
            <a:prstGeom prst="arc">
              <a:avLst>
                <a:gd name="adj1" fmla="val 16068989"/>
                <a:gd name="adj2" fmla="val 0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7" name="右矢印 46"/>
          <p:cNvSpPr/>
          <p:nvPr/>
        </p:nvSpPr>
        <p:spPr>
          <a:xfrm rot="1418584">
            <a:off x="2681816" y="3928770"/>
            <a:ext cx="785818" cy="35719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右矢印 47"/>
          <p:cNvSpPr/>
          <p:nvPr/>
        </p:nvSpPr>
        <p:spPr>
          <a:xfrm rot="9108264">
            <a:off x="6109959" y="3879203"/>
            <a:ext cx="785818" cy="35719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/>
        </p:nvSpPr>
        <p:spPr>
          <a:xfrm>
            <a:off x="3000364" y="4429132"/>
            <a:ext cx="3571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200" dirty="0" smtClean="0">
                <a:solidFill>
                  <a:srgbClr val="FF0000"/>
                </a:solidFill>
              </a:rPr>
              <a:t>I need more study on </a:t>
            </a:r>
            <a:r>
              <a:rPr lang="en-US" altLang="ja-JP" sz="3200" dirty="0" smtClean="0">
                <a:solidFill>
                  <a:srgbClr val="FF0000"/>
                </a:solidFill>
              </a:rPr>
              <a:t>the Vela </a:t>
            </a:r>
            <a:r>
              <a:rPr lang="en-US" altLang="ja-JP" sz="3200" dirty="0" smtClean="0">
                <a:solidFill>
                  <a:srgbClr val="FF0000"/>
                </a:solidFill>
              </a:rPr>
              <a:t>SNR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052" grpId="0" animBg="1"/>
      <p:bldP spid="47" grpId="0" animBg="1"/>
      <p:bldP spid="48" grpId="0" animBg="1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928670"/>
            <a:ext cx="8472518" cy="5643602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dirty="0" smtClean="0"/>
              <a:t>CANGAROO-III is ground-based TeV γ-ray detector.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dirty="0" smtClean="0"/>
              <a:t>We are observing southern sky from South Australia.</a:t>
            </a:r>
            <a:endParaRPr kumimoji="1" lang="en-US" altLang="ja-JP" dirty="0" smtClean="0"/>
          </a:p>
          <a:p>
            <a:pPr>
              <a:buFont typeface="Wingdings" pitchFamily="2" charset="2"/>
              <a:buChar char="Ø"/>
            </a:pPr>
            <a:r>
              <a:rPr lang="en-US" altLang="ja-JP" dirty="0" smtClean="0"/>
              <a:t>I presented recent </a:t>
            </a:r>
            <a:r>
              <a:rPr lang="en-US" altLang="ja-JP" dirty="0" smtClean="0"/>
              <a:t>results </a:t>
            </a:r>
            <a:r>
              <a:rPr lang="en-US" altLang="ja-JP" dirty="0" smtClean="0"/>
              <a:t>from CANGAROO-III</a:t>
            </a:r>
          </a:p>
          <a:p>
            <a:pPr lvl="1">
              <a:buNone/>
            </a:pPr>
            <a:r>
              <a:rPr lang="en-US" altLang="ja-JP" b="1" dirty="0" smtClean="0"/>
              <a:t>extragalactic </a:t>
            </a:r>
            <a:r>
              <a:rPr lang="en-US" altLang="ja-JP" b="1" dirty="0" smtClean="0"/>
              <a:t>sources</a:t>
            </a:r>
            <a:endParaRPr lang="en-US" altLang="ja-JP" b="1" dirty="0" smtClean="0"/>
          </a:p>
          <a:p>
            <a:pPr lvl="1">
              <a:buFont typeface="Wingdings" pitchFamily="2" charset="2"/>
              <a:buChar char="Ø"/>
            </a:pPr>
            <a:r>
              <a:rPr lang="en-US" altLang="ja-JP" sz="2600" dirty="0" smtClean="0"/>
              <a:t>PKS 2155-304:		Detection 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600" dirty="0" smtClean="0"/>
              <a:t>Abell 3667/</a:t>
            </a:r>
            <a:r>
              <a:rPr lang="en-US" altLang="ja-JP" sz="2600" dirty="0" smtClean="0">
                <a:solidFill>
                  <a:schemeClr val="dk1"/>
                </a:solidFill>
              </a:rPr>
              <a:t>4038	Upper Limit</a:t>
            </a:r>
            <a:endParaRPr lang="en-US" altLang="ja-JP" sz="2600" dirty="0" smtClean="0"/>
          </a:p>
          <a:p>
            <a:pPr lvl="1">
              <a:buFont typeface="Wingdings" pitchFamily="2" charset="2"/>
              <a:buChar char="Ø"/>
            </a:pPr>
            <a:r>
              <a:rPr lang="en-US" altLang="ja-JP" sz="2600" dirty="0" smtClean="0"/>
              <a:t>Centaurus A 		</a:t>
            </a:r>
            <a:r>
              <a:rPr lang="en-US" altLang="ja-JP" sz="2600" dirty="0" smtClean="0">
                <a:solidFill>
                  <a:schemeClr val="dk1"/>
                </a:solidFill>
              </a:rPr>
              <a:t>Upper Limit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600" dirty="0" smtClean="0"/>
              <a:t>SN 1987A		</a:t>
            </a:r>
            <a:r>
              <a:rPr lang="en-US" altLang="ja-JP" sz="2600" dirty="0" smtClean="0">
                <a:solidFill>
                  <a:schemeClr val="dk1"/>
                </a:solidFill>
              </a:rPr>
              <a:t>Upper Limit</a:t>
            </a:r>
          </a:p>
          <a:p>
            <a:pPr lvl="1">
              <a:buNone/>
            </a:pPr>
            <a:r>
              <a:rPr lang="en-US" altLang="ja-JP" sz="2600" b="1" dirty="0" smtClean="0">
                <a:solidFill>
                  <a:schemeClr val="dk1"/>
                </a:solidFill>
              </a:rPr>
              <a:t>galactic sources</a:t>
            </a:r>
            <a:endParaRPr lang="en-US" altLang="ja-JP" sz="2600" b="1" dirty="0" smtClean="0">
              <a:solidFill>
                <a:schemeClr val="dk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altLang="ja-JP" sz="2600" dirty="0" smtClean="0"/>
              <a:t>MSH15-52		</a:t>
            </a:r>
            <a:r>
              <a:rPr lang="en-US" altLang="ja-JP" sz="2600" dirty="0" smtClean="0"/>
              <a:t>Detection confirming HESS result</a:t>
            </a:r>
            <a:endParaRPr lang="en-US" altLang="ja-JP" sz="2600" dirty="0" smtClean="0"/>
          </a:p>
          <a:p>
            <a:pPr lvl="1">
              <a:buFont typeface="Wingdings" pitchFamily="2" charset="2"/>
              <a:buChar char="Ø"/>
            </a:pPr>
            <a:r>
              <a:rPr lang="en-US" altLang="ja-JP" sz="2600" dirty="0" smtClean="0"/>
              <a:t>HESS J1804-216	</a:t>
            </a:r>
            <a:r>
              <a:rPr lang="en-US" altLang="ja-JP" sz="2600" dirty="0" smtClean="0"/>
              <a:t>	Detection confirming HESS result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600" dirty="0" smtClean="0">
                <a:solidFill>
                  <a:schemeClr val="dk1"/>
                </a:solidFill>
              </a:rPr>
              <a:t>Vela </a:t>
            </a:r>
            <a:r>
              <a:rPr lang="en-US" altLang="ja-JP" sz="2600" dirty="0" smtClean="0">
                <a:solidFill>
                  <a:schemeClr val="dk1"/>
                </a:solidFill>
              </a:rPr>
              <a:t>SNR Scan		Under analysis</a:t>
            </a:r>
          </a:p>
          <a:p>
            <a:pPr lvl="2">
              <a:buFont typeface="Wingdings" pitchFamily="2" charset="2"/>
              <a:buChar char="Ø"/>
            </a:pPr>
            <a:r>
              <a:rPr lang="en-US" altLang="ja-JP" dirty="0" smtClean="0">
                <a:solidFill>
                  <a:schemeClr val="dk1"/>
                </a:solidFill>
              </a:rPr>
              <a:t>Vela PWN, </a:t>
            </a:r>
            <a:r>
              <a:rPr lang="en-US" altLang="ja-JP" dirty="0" smtClean="0"/>
              <a:t>RX J0852.0-4622: Seen</a:t>
            </a:r>
          </a:p>
          <a:p>
            <a:pPr lvl="2">
              <a:buFont typeface="Wingdings" pitchFamily="2" charset="2"/>
              <a:buChar char="Ø"/>
            </a:pPr>
            <a:r>
              <a:rPr lang="en-US" altLang="ja-JP" dirty="0" smtClean="0"/>
              <a:t>SNR: Events still remain</a:t>
            </a:r>
            <a:r>
              <a:rPr lang="en-US" altLang="ja-JP" dirty="0" smtClean="0"/>
              <a:t>? -&gt; I need more study on Vela SNR</a:t>
            </a:r>
            <a:endParaRPr lang="ja-JP" altLang="en-US" dirty="0" smtClean="0"/>
          </a:p>
          <a:p>
            <a:pPr lvl="1">
              <a:buFont typeface="Wingdings" pitchFamily="2" charset="2"/>
              <a:buChar char="Ø"/>
            </a:pPr>
            <a:endParaRPr lang="ja-JP" altLang="en-US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6439-3477-4B52-9E4D-CD3DD644F81A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5214974" cy="642942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My Personal Opinion</a:t>
            </a:r>
            <a:endParaRPr kumimoji="1" lang="ja-JP" altLang="en-US" sz="2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2143141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I need more study on Vela SNR</a:t>
            </a:r>
          </a:p>
          <a:p>
            <a:r>
              <a:rPr kumimoji="1" lang="en-US" altLang="ja-JP" dirty="0" smtClean="0"/>
              <a:t>It might be necessary to be observed </a:t>
            </a:r>
            <a:r>
              <a:rPr lang="en-US" altLang="ja-JP" dirty="0" smtClean="0"/>
              <a:t>further for the Vela SNR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GLAST, other IACTs, …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6439-3477-4B52-9E4D-CD3DD644F81A}" type="slidenum">
              <a:rPr kumimoji="1" lang="ja-JP" altLang="en-US" smtClean="0"/>
              <a:pPr/>
              <a:t>18</a:t>
            </a:fld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571472" y="43576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 ky old SNR is dead or still alive?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6439-3477-4B52-9E4D-CD3DD644F81A}" type="slidenum">
              <a:rPr kumimoji="1" lang="ja-JP" altLang="en-US" smtClean="0"/>
              <a:pPr/>
              <a:t>19</a:t>
            </a:fld>
            <a:endParaRPr kumimoji="1" lang="ja-JP" altLang="en-US" dirty="0"/>
          </a:p>
        </p:txBody>
      </p:sp>
      <p:pic>
        <p:nvPicPr>
          <p:cNvPr id="41986" name="Picture 2" descr="C:\Users\yukawa\Documents\Cangaroo\TAUP\CANGAROO_newt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7143800" cy="46912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テキスト ボックス 5"/>
          <p:cNvSpPr txBox="1"/>
          <p:nvPr/>
        </p:nvSpPr>
        <p:spPr>
          <a:xfrm>
            <a:off x="4071934" y="6072206"/>
            <a:ext cx="4670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Thank you for your attention.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6439-3477-4B52-9E4D-CD3DD644F81A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85688" y="642918"/>
            <a:ext cx="85725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3200" b="1" dirty="0">
                <a:solidFill>
                  <a:srgbClr val="FFFF00"/>
                </a:solidFill>
                <a:ea typeface="GungsuhChe" pitchFamily="49" charset="-127"/>
              </a:rPr>
              <a:t>C</a:t>
            </a:r>
            <a:r>
              <a:rPr lang="en-US" altLang="ja-JP" sz="3200" dirty="0">
                <a:solidFill>
                  <a:schemeClr val="bg1"/>
                </a:solidFill>
                <a:ea typeface="GungsuhChe" pitchFamily="49" charset="-127"/>
              </a:rPr>
              <a:t>ollaboration of </a:t>
            </a:r>
            <a:r>
              <a:rPr lang="en-US" altLang="ja-JP" sz="3200" b="1" dirty="0">
                <a:solidFill>
                  <a:srgbClr val="FFFF00"/>
                </a:solidFill>
                <a:ea typeface="GungsuhChe" pitchFamily="49" charset="-127"/>
              </a:rPr>
              <a:t>A</a:t>
            </a:r>
            <a:r>
              <a:rPr lang="en-US" altLang="ja-JP" sz="3200" dirty="0">
                <a:solidFill>
                  <a:schemeClr val="bg1"/>
                </a:solidFill>
                <a:ea typeface="GungsuhChe" pitchFamily="49" charset="-127"/>
              </a:rPr>
              <a:t>ustralia and </a:t>
            </a:r>
            <a:r>
              <a:rPr lang="en-US" altLang="ja-JP" sz="3200" b="1" dirty="0" smtClean="0">
                <a:solidFill>
                  <a:srgbClr val="FFFF00"/>
                </a:solidFill>
                <a:ea typeface="GungsuhChe" pitchFamily="49" charset="-127"/>
              </a:rPr>
              <a:t>N</a:t>
            </a:r>
            <a:r>
              <a:rPr lang="en-US" altLang="ja-JP" sz="3200" dirty="0" smtClean="0">
                <a:solidFill>
                  <a:schemeClr val="bg1"/>
                </a:solidFill>
                <a:ea typeface="GungsuhChe" pitchFamily="49" charset="-127"/>
              </a:rPr>
              <a:t>ippon for </a:t>
            </a:r>
            <a:r>
              <a:rPr lang="en-US" altLang="ja-JP" sz="3200" dirty="0">
                <a:solidFill>
                  <a:schemeClr val="bg1"/>
                </a:solidFill>
                <a:ea typeface="GungsuhChe" pitchFamily="49" charset="-127"/>
              </a:rPr>
              <a:t>a </a:t>
            </a:r>
            <a:r>
              <a:rPr lang="en-US" altLang="ja-JP" sz="3200" b="1" dirty="0" err="1">
                <a:solidFill>
                  <a:srgbClr val="FFFF00"/>
                </a:solidFill>
                <a:ea typeface="GungsuhChe" pitchFamily="49" charset="-127"/>
              </a:rPr>
              <a:t>GA</a:t>
            </a:r>
            <a:r>
              <a:rPr lang="en-US" altLang="ja-JP" sz="3200" dirty="0" err="1">
                <a:solidFill>
                  <a:schemeClr val="bg1"/>
                </a:solidFill>
                <a:ea typeface="GungsuhChe" pitchFamily="49" charset="-127"/>
              </a:rPr>
              <a:t>mma</a:t>
            </a:r>
            <a:r>
              <a:rPr lang="en-US" altLang="ja-JP" sz="3200" dirty="0">
                <a:solidFill>
                  <a:schemeClr val="bg1"/>
                </a:solidFill>
                <a:ea typeface="GungsuhChe" pitchFamily="49" charset="-127"/>
              </a:rPr>
              <a:t> </a:t>
            </a:r>
            <a:r>
              <a:rPr lang="en-US" altLang="ja-JP" sz="3200" b="1" dirty="0">
                <a:solidFill>
                  <a:srgbClr val="FFFF00"/>
                </a:solidFill>
                <a:ea typeface="GungsuhChe" pitchFamily="49" charset="-127"/>
              </a:rPr>
              <a:t>R</a:t>
            </a:r>
            <a:r>
              <a:rPr lang="en-US" altLang="ja-JP" sz="3200" dirty="0">
                <a:solidFill>
                  <a:schemeClr val="bg1"/>
                </a:solidFill>
                <a:ea typeface="GungsuhChe" pitchFamily="49" charset="-127"/>
              </a:rPr>
              <a:t>ay </a:t>
            </a:r>
            <a:r>
              <a:rPr lang="en-US" altLang="ja-JP" sz="3200" b="1" dirty="0">
                <a:solidFill>
                  <a:srgbClr val="FFFF00"/>
                </a:solidFill>
                <a:ea typeface="GungsuhChe" pitchFamily="49" charset="-127"/>
              </a:rPr>
              <a:t>O</a:t>
            </a:r>
            <a:r>
              <a:rPr lang="en-US" altLang="ja-JP" sz="3200" dirty="0">
                <a:solidFill>
                  <a:schemeClr val="bg1"/>
                </a:solidFill>
                <a:ea typeface="GungsuhChe" pitchFamily="49" charset="-127"/>
              </a:rPr>
              <a:t>bservatory </a:t>
            </a:r>
            <a:r>
              <a:rPr lang="en-US" altLang="ja-JP" sz="3200" dirty="0" smtClean="0">
                <a:solidFill>
                  <a:schemeClr val="bg1"/>
                </a:solidFill>
                <a:ea typeface="GungsuhChe" pitchFamily="49" charset="-127"/>
              </a:rPr>
              <a:t>in </a:t>
            </a:r>
            <a:r>
              <a:rPr lang="en-US" altLang="ja-JP" sz="3200" dirty="0">
                <a:solidFill>
                  <a:schemeClr val="bg1"/>
                </a:solidFill>
                <a:ea typeface="GungsuhChe" pitchFamily="49" charset="-127"/>
              </a:rPr>
              <a:t>the </a:t>
            </a:r>
            <a:r>
              <a:rPr lang="en-US" altLang="ja-JP" sz="3200" b="1" dirty="0">
                <a:solidFill>
                  <a:srgbClr val="FFFF00"/>
                </a:solidFill>
                <a:ea typeface="GungsuhChe" pitchFamily="49" charset="-127"/>
              </a:rPr>
              <a:t>O</a:t>
            </a:r>
            <a:r>
              <a:rPr lang="en-US" altLang="ja-JP" sz="3200" dirty="0">
                <a:solidFill>
                  <a:schemeClr val="bg1"/>
                </a:solidFill>
                <a:ea typeface="GungsuhChe" pitchFamily="49" charset="-127"/>
              </a:rPr>
              <a:t>utback</a:t>
            </a:r>
          </a:p>
        </p:txBody>
      </p:sp>
      <p:pic>
        <p:nvPicPr>
          <p:cNvPr id="14" name="Picture 4" descr="la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0269" y="1930389"/>
            <a:ext cx="504825" cy="336550"/>
          </a:xfrm>
          <a:prstGeom prst="rect">
            <a:avLst/>
          </a:prstGeom>
          <a:noFill/>
        </p:spPr>
      </p:pic>
      <p:pic>
        <p:nvPicPr>
          <p:cNvPr id="15" name="Picture 5" descr="lj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1857" y="3225789"/>
            <a:ext cx="457200" cy="304800"/>
          </a:xfrm>
          <a:prstGeom prst="rect">
            <a:avLst/>
          </a:prstGeom>
          <a:noFill/>
        </p:spPr>
      </p:pic>
      <p:pic>
        <p:nvPicPr>
          <p:cNvPr id="16" name="Picture 6" descr="la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0269" y="2506651"/>
            <a:ext cx="504825" cy="336550"/>
          </a:xfrm>
          <a:prstGeom prst="rect">
            <a:avLst/>
          </a:prstGeom>
          <a:noFill/>
        </p:spPr>
      </p:pic>
      <p:pic>
        <p:nvPicPr>
          <p:cNvPr id="17" name="Picture 7" descr="lj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1857" y="3929051"/>
            <a:ext cx="457200" cy="304800"/>
          </a:xfrm>
          <a:prstGeom prst="rect">
            <a:avLst/>
          </a:prstGeom>
          <a:noFill/>
        </p:spPr>
      </p:pic>
      <p:pic>
        <p:nvPicPr>
          <p:cNvPr id="18" name="Picture 8" descr="lj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1857" y="4522776"/>
            <a:ext cx="457200" cy="304800"/>
          </a:xfrm>
          <a:prstGeom prst="rect">
            <a:avLst/>
          </a:prstGeom>
          <a:noFill/>
        </p:spPr>
      </p:pic>
      <p:pic>
        <p:nvPicPr>
          <p:cNvPr id="19" name="Picture 9" descr="lj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1857" y="5026014"/>
            <a:ext cx="457200" cy="304800"/>
          </a:xfrm>
          <a:prstGeom prst="rect">
            <a:avLst/>
          </a:prstGeom>
          <a:noFill/>
        </p:spPr>
      </p:pic>
      <p:pic>
        <p:nvPicPr>
          <p:cNvPr id="20" name="Picture 10" descr="lj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1857" y="5530839"/>
            <a:ext cx="457200" cy="304800"/>
          </a:xfrm>
          <a:prstGeom prst="rect">
            <a:avLst/>
          </a:prstGeom>
          <a:noFill/>
        </p:spPr>
      </p:pic>
      <p:pic>
        <p:nvPicPr>
          <p:cNvPr id="21" name="Picture 11" descr="lj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6911" y="5961052"/>
            <a:ext cx="457200" cy="304800"/>
          </a:xfrm>
          <a:prstGeom prst="rect">
            <a:avLst/>
          </a:prstGeom>
          <a:noFill/>
        </p:spPr>
      </p:pic>
      <p:pic>
        <p:nvPicPr>
          <p:cNvPr id="22" name="Picture 13" descr="lj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9924" y="1928802"/>
            <a:ext cx="457200" cy="304800"/>
          </a:xfrm>
          <a:prstGeom prst="rect">
            <a:avLst/>
          </a:prstGeom>
          <a:noFill/>
        </p:spPr>
      </p:pic>
      <p:pic>
        <p:nvPicPr>
          <p:cNvPr id="23" name="Picture 14" descr="lj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6911" y="3351202"/>
            <a:ext cx="457200" cy="304800"/>
          </a:xfrm>
          <a:prstGeom prst="rect">
            <a:avLst/>
          </a:prstGeom>
          <a:noFill/>
        </p:spPr>
      </p:pic>
      <p:pic>
        <p:nvPicPr>
          <p:cNvPr id="24" name="Picture 15" descr="lj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6911" y="3927464"/>
            <a:ext cx="457200" cy="304800"/>
          </a:xfrm>
          <a:prstGeom prst="rect">
            <a:avLst/>
          </a:prstGeom>
          <a:noFill/>
        </p:spPr>
      </p:pic>
      <p:pic>
        <p:nvPicPr>
          <p:cNvPr id="25" name="Picture 16" descr="lj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6911" y="4432289"/>
            <a:ext cx="457200" cy="304800"/>
          </a:xfrm>
          <a:prstGeom prst="rect">
            <a:avLst/>
          </a:prstGeom>
          <a:noFill/>
        </p:spPr>
      </p:pic>
      <p:pic>
        <p:nvPicPr>
          <p:cNvPr id="26" name="Picture 17" descr="lj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6911" y="4935527"/>
            <a:ext cx="457200" cy="304800"/>
          </a:xfrm>
          <a:prstGeom prst="rect">
            <a:avLst/>
          </a:prstGeom>
          <a:noFill/>
        </p:spPr>
      </p:pic>
      <p:pic>
        <p:nvPicPr>
          <p:cNvPr id="27" name="Picture 18" descr="lj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6911" y="5456227"/>
            <a:ext cx="457200" cy="304800"/>
          </a:xfrm>
          <a:prstGeom prst="rect">
            <a:avLst/>
          </a:prstGeom>
          <a:noFill/>
        </p:spPr>
      </p:pic>
      <p:sp>
        <p:nvSpPr>
          <p:cNvPr id="28" name="Rectangle 19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4429124" y="1857364"/>
            <a:ext cx="432117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</a:pPr>
            <a:r>
              <a:rPr lang="en-US" altLang="ja-JP" sz="2400" dirty="0" err="1"/>
              <a:t>Kitasato</a:t>
            </a:r>
            <a:r>
              <a:rPr lang="en-US" altLang="ja-JP" sz="2400" dirty="0"/>
              <a:t> University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</a:pPr>
            <a:r>
              <a:rPr lang="en-US" altLang="ja-JP" sz="2400" dirty="0"/>
              <a:t>Australia Telescope National Facility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</a:pPr>
            <a:r>
              <a:rPr lang="en-US" altLang="ja-JP" sz="2400" dirty="0"/>
              <a:t>Tokai University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</a:pPr>
            <a:r>
              <a:rPr lang="en-US" altLang="ja-JP" sz="2400" dirty="0"/>
              <a:t>ICRR, University of Tokyo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</a:pPr>
            <a:r>
              <a:rPr lang="en-US" altLang="ja-JP" sz="2400" dirty="0"/>
              <a:t>Yamagata University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</a:pPr>
            <a:r>
              <a:rPr lang="en-US" altLang="ja-JP" sz="2400" dirty="0"/>
              <a:t>Yamanashi </a:t>
            </a:r>
            <a:r>
              <a:rPr lang="en-US" altLang="ja-JP" sz="2400" dirty="0" err="1"/>
              <a:t>Gakuin</a:t>
            </a:r>
            <a:r>
              <a:rPr lang="en-US" altLang="ja-JP" sz="2400" dirty="0"/>
              <a:t> University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</a:pPr>
            <a:r>
              <a:rPr lang="en-US" altLang="ja-JP" sz="2400" dirty="0"/>
              <a:t>Hiroshima University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</a:pPr>
            <a:r>
              <a:rPr lang="en-US" altLang="ja-JP" sz="2400" dirty="0"/>
              <a:t>National Astronomical Observatory of Japan</a:t>
            </a:r>
            <a:r>
              <a:rPr lang="en-US" altLang="ja-JP" sz="2800" dirty="0"/>
              <a:t> </a:t>
            </a:r>
          </a:p>
        </p:txBody>
      </p:sp>
      <p:sp>
        <p:nvSpPr>
          <p:cNvPr id="29" name="Rectangle 21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214282" y="1857364"/>
            <a:ext cx="403225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</a:pPr>
            <a:r>
              <a:rPr lang="en-US" altLang="ja-JP" sz="2400" dirty="0"/>
              <a:t>University of Adelaide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</a:pPr>
            <a:r>
              <a:rPr lang="en-US" altLang="ja-JP" sz="2400" dirty="0"/>
              <a:t>Australian National University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</a:pPr>
            <a:r>
              <a:rPr lang="en-US" altLang="ja-JP" sz="2400" dirty="0"/>
              <a:t>Ibaraki University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</a:pPr>
            <a:r>
              <a:rPr lang="en-US" altLang="ja-JP" sz="2400" dirty="0"/>
              <a:t>Ibaraki Prefectural University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</a:pPr>
            <a:r>
              <a:rPr lang="en-US" altLang="ja-JP" sz="2400" dirty="0"/>
              <a:t>Konan University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</a:pPr>
            <a:r>
              <a:rPr lang="en-US" altLang="ja-JP" sz="2400" dirty="0"/>
              <a:t>Kyoto University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</a:pPr>
            <a:r>
              <a:rPr lang="en-US" altLang="ja-JP" sz="2400" dirty="0"/>
              <a:t>STE Lab, Nagoya University</a:t>
            </a:r>
          </a:p>
        </p:txBody>
      </p:sp>
      <p:pic>
        <p:nvPicPr>
          <p:cNvPr id="30" name="Picture 22" descr="la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6911" y="2743189"/>
            <a:ext cx="504825" cy="33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4294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Recent </a:t>
            </a:r>
            <a:r>
              <a:rPr kumimoji="1" lang="en-US" altLang="ja-JP" dirty="0" smtClean="0"/>
              <a:t>Results </a:t>
            </a:r>
            <a:r>
              <a:rPr kumimoji="1" lang="en-US" altLang="ja-JP" dirty="0" smtClean="0"/>
              <a:t>of CANGAROO-III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142844" y="714356"/>
          <a:ext cx="8858312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924"/>
                <a:gridCol w="2192292"/>
                <a:gridCol w="1424130"/>
                <a:gridCol w="1928826"/>
                <a:gridCol w="2143140"/>
              </a:tblGrid>
              <a:tr h="6228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Detection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Target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Category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Comment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Obs. Hours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6228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✔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/>
                        <a:t>MSH15-52</a:t>
                      </a:r>
                      <a:br>
                        <a:rPr lang="en-US" altLang="ja-JP" dirty="0" smtClean="0"/>
                      </a:br>
                      <a:r>
                        <a:rPr lang="en-US" altLang="ja-JP" dirty="0" smtClean="0"/>
                        <a:t>(PSR B1509-58)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PWN?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HESS source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 smtClean="0"/>
                        <a:t>48.6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608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PKS2155-304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AGN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HESS source</a:t>
                      </a:r>
                      <a:endParaRPr kumimoji="1" lang="ja-JP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10.5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608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HESS J1804-216 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UnID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HESS source</a:t>
                      </a:r>
                      <a:endParaRPr kumimoji="1" lang="ja-JP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62.5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608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dirty="0" smtClean="0">
                          <a:effectLst/>
                        </a:rPr>
                        <a:t>HESS J1303-631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UnID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HESS source</a:t>
                      </a:r>
                      <a:endParaRPr kumimoji="1" lang="ja-JP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35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6228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U.L.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Abell 3667 and </a:t>
                      </a:r>
                      <a:r>
                        <a:rPr kumimoji="1" lang="en-US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4038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Clusters of Galaxies</a:t>
                      </a:r>
                      <a:endParaRPr kumimoji="1" lang="ja-JP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/>
                        <a:t>ON 29.7 / OFF 23.7</a:t>
                      </a:r>
                      <a:br>
                        <a:rPr lang="en-US" altLang="ja-JP" dirty="0" smtClean="0"/>
                      </a:br>
                      <a:r>
                        <a:rPr lang="en-US" altLang="ja-JP" dirty="0" smtClean="0"/>
                        <a:t>ON 23.8 / OFF 17.7  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608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U.L.</a:t>
                      </a:r>
                      <a:endParaRPr kumimoji="1" lang="ja-JP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Centaurus </a:t>
                      </a:r>
                      <a:r>
                        <a:rPr kumimoji="1" lang="en-US" altLang="ja-JP" dirty="0" smtClean="0"/>
                        <a:t>A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AGN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Old source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10h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6228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U.L.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l-GR" altLang="ja-JP" dirty="0" smtClean="0"/>
                        <a:t>ω</a:t>
                      </a:r>
                      <a:r>
                        <a:rPr kumimoji="1" lang="en-US" altLang="ja-JP" dirty="0" smtClean="0"/>
                        <a:t> </a:t>
                      </a:r>
                      <a:r>
                        <a:rPr kumimoji="1" lang="en-US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Centaurus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Globular Cluster</a:t>
                      </a:r>
                      <a:endParaRPr kumimoji="1" lang="ja-JP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10h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6228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U.L.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SN1987A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SNR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Young (20-year old) SNR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 smtClean="0"/>
                        <a:t>10.5h(2004)</a:t>
                      </a:r>
                      <a:br>
                        <a:rPr lang="en-US" altLang="ja-JP" sz="1800" dirty="0" smtClean="0"/>
                      </a:br>
                      <a:r>
                        <a:rPr lang="en-US" altLang="ja-JP" sz="1800" dirty="0" smtClean="0"/>
                        <a:t>21.8h(2006)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6083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U.L.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SNR N157B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SNR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ja-JP" sz="1800" dirty="0" smtClean="0"/>
                        <a:t>21.8h</a:t>
                      </a:r>
                      <a:endParaRPr kumimoji="1" lang="ja-JP" altLang="en-US" dirty="0" smtClean="0"/>
                    </a:p>
                  </a:txBody>
                  <a:tcPr anchor="ctr"/>
                </a:tc>
              </a:tr>
              <a:tr h="36083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U.L.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Dor C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SNR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 smtClean="0"/>
                    </a:p>
                  </a:txBody>
                  <a:tcPr anchor="ctr"/>
                </a:tc>
              </a:tr>
              <a:tr h="36083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U.L.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LMC X-1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LMC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 smtClean="0"/>
                    </a:p>
                  </a:txBody>
                  <a:tcPr anchor="ctr"/>
                </a:tc>
              </a:tr>
              <a:tr h="36083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U.L.</a:t>
                      </a:r>
                      <a:endParaRPr kumimoji="1" lang="ja-JP" altLang="en-US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PSR </a:t>
                      </a:r>
                      <a:r>
                        <a:rPr kumimoji="1" lang="en-US" altLang="ja-JP" sz="18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B0540-69</a:t>
                      </a:r>
                      <a:endParaRPr kumimoji="1" lang="ja-JP" altLang="en-US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PSR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6439-3477-4B52-9E4D-CD3DD644F81A}" type="slidenum">
              <a:rPr kumimoji="1" lang="ja-JP" altLang="en-US" smtClean="0"/>
              <a:pPr/>
              <a:t>20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CANGAROO-III Telescopes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6439-3477-4B52-9E4D-CD3DD644F81A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5429256" y="3071810"/>
            <a:ext cx="2807929" cy="3259138"/>
            <a:chOff x="179388" y="1196975"/>
            <a:chExt cx="2807930" cy="3259138"/>
          </a:xfrm>
        </p:grpSpPr>
        <p:pic>
          <p:nvPicPr>
            <p:cNvPr id="7" name="Picture 4" descr="cangaroo_site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 l="25722" t="13841" r="23622" b="24487"/>
            <a:stretch>
              <a:fillRect/>
            </a:stretch>
          </p:blipFill>
          <p:spPr bwMode="auto">
            <a:xfrm>
              <a:off x="179388" y="1196975"/>
              <a:ext cx="2709862" cy="32543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058863" y="4089400"/>
              <a:ext cx="1847851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ja-JP" dirty="0">
                  <a:solidFill>
                    <a:schemeClr val="bg1"/>
                  </a:solidFill>
                </a:rPr>
                <a:t>© Google map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427038" y="2520950"/>
              <a:ext cx="4491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chemeClr val="bg1"/>
                  </a:solidFill>
                </a:rPr>
                <a:t>T2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758825" y="1362075"/>
              <a:ext cx="4491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chemeClr val="bg1"/>
                  </a:solidFill>
                </a:rPr>
                <a:t>T4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2079625" y="2273300"/>
              <a:ext cx="4491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chemeClr val="bg1"/>
                  </a:solidFill>
                </a:rPr>
                <a:t>T1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254125" y="3595688"/>
              <a:ext cx="4491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chemeClr val="bg1"/>
                  </a:solidFill>
                </a:rPr>
                <a:t>T3</a:t>
              </a: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1169988" y="2933700"/>
              <a:ext cx="498475" cy="6604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1501775" y="1858963"/>
              <a:ext cx="496888" cy="6604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H="1">
              <a:off x="1831975" y="2849563"/>
              <a:ext cx="247650" cy="74453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>
                <a:solidFill>
                  <a:schemeClr val="bg1"/>
                </a:solidFill>
              </a:endParaRPr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H="1">
              <a:off x="1090613" y="1858963"/>
              <a:ext cx="246062" cy="82708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V="1">
              <a:off x="1169988" y="2686050"/>
              <a:ext cx="827087" cy="1635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1908175" y="2981325"/>
              <a:ext cx="107914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800" dirty="0">
                  <a:solidFill>
                    <a:schemeClr val="bg1"/>
                  </a:solidFill>
                </a:rPr>
                <a:t>100m</a:t>
              </a:r>
            </a:p>
          </p:txBody>
        </p:sp>
      </p:grp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6786578" y="3000372"/>
            <a:ext cx="13965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136 </a:t>
            </a:r>
            <a:r>
              <a:rPr lang="en-US" altLang="ja-JP" sz="2000" dirty="0" smtClean="0">
                <a:solidFill>
                  <a:schemeClr val="bg1"/>
                </a:solidFill>
              </a:rPr>
              <a:t>47’E</a:t>
            </a: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31 </a:t>
            </a:r>
            <a:r>
              <a:rPr lang="en-US" altLang="ja-JP" sz="2000" dirty="0">
                <a:solidFill>
                  <a:schemeClr val="bg1"/>
                </a:solidFill>
              </a:rPr>
              <a:t>06’S</a:t>
            </a:r>
          </a:p>
          <a:p>
            <a:r>
              <a:rPr lang="en-US" altLang="ja-JP" sz="2000" dirty="0">
                <a:solidFill>
                  <a:schemeClr val="bg1"/>
                </a:solidFill>
              </a:rPr>
              <a:t>160 m </a:t>
            </a:r>
            <a:r>
              <a:rPr lang="en-US" altLang="ja-JP" sz="2000" dirty="0" err="1">
                <a:solidFill>
                  <a:schemeClr val="bg1"/>
                </a:solidFill>
              </a:rPr>
              <a:t>a.s.l</a:t>
            </a:r>
            <a:r>
              <a:rPr lang="en-US" altLang="ja-JP" sz="16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071810"/>
            <a:ext cx="3929090" cy="3239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テキスト ボックス 20"/>
          <p:cNvSpPr txBox="1"/>
          <p:nvPr/>
        </p:nvSpPr>
        <p:spPr>
          <a:xfrm>
            <a:off x="118754" y="785794"/>
            <a:ext cx="8858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en-US" altLang="ja-JP" sz="2400" dirty="0" smtClean="0"/>
              <a:t>C-III is Ground-based TeV γ-ray detector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It consists of four atmospheric Cherenkov telescopes</a:t>
            </a:r>
            <a:endParaRPr lang="en-US" altLang="ja-JP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The four-telescope </a:t>
            </a:r>
            <a:r>
              <a:rPr lang="en-US" altLang="ja-JP" sz="2400" dirty="0" smtClean="0"/>
              <a:t>array has been operational since 2004 March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2400" dirty="0" smtClean="0"/>
              <a:t>C-III is l</a:t>
            </a:r>
            <a:r>
              <a:rPr lang="en-US" sz="2400" dirty="0" smtClean="0"/>
              <a:t>ocated in the desert area of South Australia</a:t>
            </a:r>
            <a:endParaRPr lang="en-US" altLang="ja-JP" sz="2400" dirty="0" smtClean="0"/>
          </a:p>
          <a:p>
            <a:pPr>
              <a:buFont typeface="Wingdings" pitchFamily="2" charset="2"/>
              <a:buChar char="Ø"/>
            </a:pPr>
            <a:r>
              <a:rPr lang="en-US" altLang="ja-JP" sz="2400" dirty="0" smtClean="0"/>
              <a:t>It is s</a:t>
            </a:r>
            <a:r>
              <a:rPr lang="en-US" sz="2400" dirty="0" smtClean="0"/>
              <a:t>uitable for southern-sky objects.  (latitude 31 degree south)</a:t>
            </a:r>
            <a:endParaRPr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/>
              <a:t>Schematic view of Cherenkov Telescopes</a:t>
            </a:r>
            <a:endParaRPr kumimoji="1" lang="ja-JP" altLang="en-US" sz="36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6439-3477-4B52-9E4D-CD3DD644F81A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pic>
        <p:nvPicPr>
          <p:cNvPr id="40962" name="Picture 2" descr="C:\Users\yukawa\Desktop\images\cangaroo_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857232"/>
            <a:ext cx="8417572" cy="5562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テキスト ボックス 5"/>
          <p:cNvSpPr txBox="1"/>
          <p:nvPr/>
        </p:nvSpPr>
        <p:spPr>
          <a:xfrm>
            <a:off x="2857456" y="5715016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en-US" altLang="ja-JP" dirty="0" smtClean="0">
                <a:solidFill>
                  <a:schemeClr val="bg1"/>
                </a:solidFill>
              </a:rPr>
              <a:t>Shower image </a:t>
            </a:r>
            <a:r>
              <a:rPr kumimoji="1" lang="en-US" altLang="ja-JP" dirty="0" smtClean="0">
                <a:solidFill>
                  <a:schemeClr val="bg1"/>
                </a:solidFill>
              </a:rPr>
              <a:t>is </a:t>
            </a:r>
            <a:r>
              <a:rPr lang="en-US" altLang="ja-JP" dirty="0" smtClean="0">
                <a:solidFill>
                  <a:schemeClr val="bg1"/>
                </a:solidFill>
              </a:rPr>
              <a:t>elliptic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kumimoji="1" lang="en-US" altLang="ja-JP" dirty="0" smtClean="0">
                <a:solidFill>
                  <a:schemeClr val="bg1"/>
                </a:solidFill>
              </a:rPr>
              <a:t>We reconstruct the direction and energy of cosmic ray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714348" y="928670"/>
            <a:ext cx="578647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High energy cosmic-ray</a:t>
            </a: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Air shower</a:t>
            </a: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Cherenkov photons </a:t>
            </a: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10m optical telescopes</a:t>
            </a: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427 PMTs camera</a:t>
            </a: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Data acquisition system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1" name="下矢印 10"/>
          <p:cNvSpPr/>
          <p:nvPr/>
        </p:nvSpPr>
        <p:spPr>
          <a:xfrm>
            <a:off x="428596" y="1000108"/>
            <a:ext cx="285752" cy="2071702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4" descr="C:\work\ICRC2007\figure\eps2jpg\fig3.jpg"/>
          <p:cNvPicPr>
            <a:picLocks noChangeAspect="1" noChangeArrowheads="1"/>
          </p:cNvPicPr>
          <p:nvPr/>
        </p:nvPicPr>
        <p:blipFill>
          <a:blip r:embed="rId4" cstate="print"/>
          <a:srcRect t="7494" r="7494"/>
          <a:stretch>
            <a:fillRect/>
          </a:stretch>
        </p:blipFill>
        <p:spPr bwMode="auto">
          <a:xfrm>
            <a:off x="2357422" y="4428032"/>
            <a:ext cx="2641437" cy="242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C:\Users\yukawa\Documents\Cangaroo\TAUP\hadron-imag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500438"/>
            <a:ext cx="2152650" cy="2262188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gamma / hadron separation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6439-3477-4B52-9E4D-CD3DD644F81A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2108200" y="3284542"/>
          <a:ext cx="2601913" cy="787400"/>
        </p:xfrm>
        <a:graphic>
          <a:graphicData uri="http://schemas.openxmlformats.org/presentationml/2006/ole">
            <p:oleObj spid="_x0000_s40962" name="数式" r:id="rId6" imgW="838080" imgH="253800" progId="Equation.3">
              <p:embed/>
            </p:oleObj>
          </a:graphicData>
        </a:graphic>
      </p:graphicFrame>
      <p:graphicFrame>
        <p:nvGraphicFramePr>
          <p:cNvPr id="11" name="図表 10"/>
          <p:cNvGraphicFramePr/>
          <p:nvPr/>
        </p:nvGraphicFramePr>
        <p:xfrm>
          <a:off x="3714744" y="857232"/>
          <a:ext cx="1143008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下矢印 11"/>
          <p:cNvSpPr/>
          <p:nvPr/>
        </p:nvSpPr>
        <p:spPr>
          <a:xfrm>
            <a:off x="4071934" y="2928934"/>
            <a:ext cx="357190" cy="50006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下矢印 12"/>
          <p:cNvSpPr/>
          <p:nvPr/>
        </p:nvSpPr>
        <p:spPr>
          <a:xfrm rot="10800000">
            <a:off x="3714744" y="3929066"/>
            <a:ext cx="357190" cy="57150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572132" y="1643050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Count</a:t>
            </a:r>
            <a:endParaRPr kumimoji="1" lang="ja-JP" altLang="en-US" dirty="0"/>
          </a:p>
        </p:txBody>
      </p:sp>
      <p:pic>
        <p:nvPicPr>
          <p:cNvPr id="19460" name="Picture 4" descr="C:\Users\yukawa\Documents\Cangaroo\TAUP\gamma-image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2844" y="1142984"/>
            <a:ext cx="2152650" cy="2254250"/>
          </a:xfrm>
          <a:prstGeom prst="rect">
            <a:avLst/>
          </a:prstGeom>
          <a:noFill/>
        </p:spPr>
      </p:pic>
      <p:sp>
        <p:nvSpPr>
          <p:cNvPr id="17" name="テキスト ボックス 16"/>
          <p:cNvSpPr txBox="1"/>
          <p:nvPr/>
        </p:nvSpPr>
        <p:spPr>
          <a:xfrm>
            <a:off x="785786" y="2786058"/>
            <a:ext cx="864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γ-ray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1472" y="4857760"/>
            <a:ext cx="135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hadronic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grpSp>
        <p:nvGrpSpPr>
          <p:cNvPr id="3" name="グループ化 32"/>
          <p:cNvGrpSpPr/>
          <p:nvPr/>
        </p:nvGrpSpPr>
        <p:grpSpPr>
          <a:xfrm>
            <a:off x="2357422" y="785794"/>
            <a:ext cx="940587" cy="1743930"/>
            <a:chOff x="2786050" y="1285860"/>
            <a:chExt cx="940587" cy="1743930"/>
          </a:xfrm>
        </p:grpSpPr>
        <p:grpSp>
          <p:nvGrpSpPr>
            <p:cNvPr id="5" name="グループ化 29"/>
            <p:cNvGrpSpPr/>
            <p:nvPr/>
          </p:nvGrpSpPr>
          <p:grpSpPr>
            <a:xfrm rot="1969703">
              <a:off x="2809237" y="1458154"/>
              <a:ext cx="571504" cy="1571636"/>
              <a:chOff x="2786050" y="1214422"/>
              <a:chExt cx="571504" cy="1571636"/>
            </a:xfrm>
          </p:grpSpPr>
          <p:sp>
            <p:nvSpPr>
              <p:cNvPr id="19" name="円/楕円 18"/>
              <p:cNvSpPr/>
              <p:nvPr/>
            </p:nvSpPr>
            <p:spPr>
              <a:xfrm>
                <a:off x="2786050" y="1214422"/>
                <a:ext cx="571504" cy="157163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21" name="直線コネクタ 20"/>
              <p:cNvCxnSpPr>
                <a:endCxn id="19" idx="6"/>
              </p:cNvCxnSpPr>
              <p:nvPr/>
            </p:nvCxnSpPr>
            <p:spPr>
              <a:xfrm>
                <a:off x="3071802" y="2000240"/>
                <a:ext cx="285752" cy="1588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/>
              <p:cNvCxnSpPr>
                <a:endCxn id="19" idx="0"/>
              </p:cNvCxnSpPr>
              <p:nvPr/>
            </p:nvCxnSpPr>
            <p:spPr>
              <a:xfrm rot="5400000" flipH="1" flipV="1">
                <a:off x="2678893" y="1607331"/>
                <a:ext cx="785818" cy="1588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テキスト ボックス 30"/>
            <p:cNvSpPr txBox="1"/>
            <p:nvPr/>
          </p:nvSpPr>
          <p:spPr>
            <a:xfrm>
              <a:off x="2786050" y="1285860"/>
              <a:ext cx="9332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/>
                <a:t>length</a:t>
              </a:r>
              <a:endParaRPr kumimoji="1" lang="ja-JP" altLang="en-US" sz="2000" b="1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2857488" y="2357430"/>
              <a:ext cx="8691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/>
                <a:t>width</a:t>
              </a:r>
              <a:endParaRPr kumimoji="1" lang="ja-JP" altLang="en-US" sz="2000" b="1" dirty="0"/>
            </a:p>
          </p:txBody>
        </p:sp>
      </p:grpSp>
      <p:sp>
        <p:nvSpPr>
          <p:cNvPr id="34" name="右矢印 33"/>
          <p:cNvSpPr/>
          <p:nvPr/>
        </p:nvSpPr>
        <p:spPr>
          <a:xfrm>
            <a:off x="1714480" y="1643050"/>
            <a:ext cx="571504" cy="35719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右矢印 34"/>
          <p:cNvSpPr/>
          <p:nvPr/>
        </p:nvSpPr>
        <p:spPr>
          <a:xfrm>
            <a:off x="3071802" y="1643050"/>
            <a:ext cx="500066" cy="35719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214810" y="57150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γ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571736" y="5715016"/>
            <a:ext cx="894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2">
                    <a:lumMod val="75000"/>
                  </a:schemeClr>
                </a:solidFill>
              </a:rPr>
              <a:t>hadron</a:t>
            </a:r>
            <a:endParaRPr kumimoji="1" lang="ja-JP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" name="Picture 54" descr="C:\work\ICRC2007\figure\eps2jpg\fig4b.jpg"/>
          <p:cNvPicPr>
            <a:picLocks noChangeAspect="1" noChangeArrowheads="1"/>
          </p:cNvPicPr>
          <p:nvPr/>
        </p:nvPicPr>
        <p:blipFill>
          <a:blip r:embed="rId12"/>
          <a:srcRect t="7494" r="7494"/>
          <a:stretch>
            <a:fillRect/>
          </a:stretch>
        </p:blipFill>
        <p:spPr bwMode="auto">
          <a:xfrm>
            <a:off x="4965700" y="1500174"/>
            <a:ext cx="4178300" cy="4178300"/>
          </a:xfrm>
          <a:prstGeom prst="rect">
            <a:avLst/>
          </a:prstGeom>
          <a:noFill/>
        </p:spPr>
      </p:pic>
      <p:sp>
        <p:nvSpPr>
          <p:cNvPr id="62" name="Text Box 60"/>
          <p:cNvSpPr txBox="1">
            <a:spLocks noChangeArrowheads="1"/>
          </p:cNvSpPr>
          <p:nvPr/>
        </p:nvSpPr>
        <p:spPr bwMode="auto">
          <a:xfrm>
            <a:off x="5562600" y="1728774"/>
            <a:ext cx="3581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b="1" dirty="0"/>
              <a:t>Enomoto et.al., ApJ, 638, 397-408 (2006)</a:t>
            </a:r>
          </a:p>
        </p:txBody>
      </p:sp>
      <p:sp>
        <p:nvSpPr>
          <p:cNvPr id="63" name="Text Box 61"/>
          <p:cNvSpPr txBox="1">
            <a:spLocks noChangeArrowheads="1"/>
          </p:cNvSpPr>
          <p:nvPr/>
        </p:nvSpPr>
        <p:spPr bwMode="auto">
          <a:xfrm>
            <a:off x="5562600" y="1500174"/>
            <a:ext cx="327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b="1" dirty="0"/>
              <a:t>Details are written in </a:t>
            </a:r>
          </a:p>
        </p:txBody>
      </p:sp>
      <p:sp>
        <p:nvSpPr>
          <p:cNvPr id="64" name="Line 63"/>
          <p:cNvSpPr>
            <a:spLocks noChangeShapeType="1"/>
          </p:cNvSpPr>
          <p:nvPr/>
        </p:nvSpPr>
        <p:spPr bwMode="auto">
          <a:xfrm>
            <a:off x="6819864" y="2105018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ja-JP" altLang="en-US" dirty="0"/>
          </a:p>
        </p:txBody>
      </p:sp>
      <p:sp>
        <p:nvSpPr>
          <p:cNvPr id="65" name="Line 64"/>
          <p:cNvSpPr>
            <a:spLocks noChangeShapeType="1"/>
          </p:cNvSpPr>
          <p:nvPr/>
        </p:nvSpPr>
        <p:spPr bwMode="auto">
          <a:xfrm>
            <a:off x="6819864" y="2409818"/>
            <a:ext cx="6096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ja-JP" altLang="en-US" dirty="0"/>
          </a:p>
        </p:txBody>
      </p:sp>
      <p:sp>
        <p:nvSpPr>
          <p:cNvPr id="66" name="Line 65"/>
          <p:cNvSpPr>
            <a:spLocks noChangeShapeType="1"/>
          </p:cNvSpPr>
          <p:nvPr/>
        </p:nvSpPr>
        <p:spPr bwMode="auto">
          <a:xfrm>
            <a:off x="6819864" y="2714618"/>
            <a:ext cx="609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ja-JP" altLang="en-US" dirty="0"/>
          </a:p>
        </p:txBody>
      </p:sp>
      <p:sp>
        <p:nvSpPr>
          <p:cNvPr id="67" name="Text Box 66"/>
          <p:cNvSpPr txBox="1">
            <a:spLocks noChangeArrowheads="1"/>
          </p:cNvSpPr>
          <p:nvPr/>
        </p:nvSpPr>
        <p:spPr bwMode="auto">
          <a:xfrm>
            <a:off x="7353264" y="1890706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800" b="1" i="1" dirty="0"/>
              <a:t>: </a:t>
            </a:r>
            <a:r>
              <a:rPr lang="en-US" altLang="ja-JP" sz="1800" b="1" i="1" dirty="0"/>
              <a:t>ON-run</a:t>
            </a:r>
          </a:p>
        </p:txBody>
      </p:sp>
      <p:sp>
        <p:nvSpPr>
          <p:cNvPr id="68" name="Text Box 67"/>
          <p:cNvSpPr txBox="1">
            <a:spLocks noChangeArrowheads="1"/>
          </p:cNvSpPr>
          <p:nvPr/>
        </p:nvSpPr>
        <p:spPr bwMode="auto">
          <a:xfrm>
            <a:off x="7353264" y="2195506"/>
            <a:ext cx="17907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800" b="1" i="1" dirty="0"/>
              <a:t>: </a:t>
            </a:r>
            <a:r>
              <a:rPr lang="en-US" altLang="ja-JP" b="1" i="1" dirty="0" smtClean="0"/>
              <a:t>hadron</a:t>
            </a:r>
            <a:r>
              <a:rPr lang="en-US" altLang="ja-JP" sz="1800" b="1" i="1" dirty="0" smtClean="0"/>
              <a:t> </a:t>
            </a:r>
            <a:r>
              <a:rPr lang="en-US" altLang="ja-JP" sz="1800" b="1" i="1" dirty="0"/>
              <a:t>(OFF)</a:t>
            </a:r>
          </a:p>
        </p:txBody>
      </p:sp>
      <p:sp>
        <p:nvSpPr>
          <p:cNvPr id="69" name="Text Box 68"/>
          <p:cNvSpPr txBox="1">
            <a:spLocks noChangeArrowheads="1"/>
          </p:cNvSpPr>
          <p:nvPr/>
        </p:nvSpPr>
        <p:spPr bwMode="auto">
          <a:xfrm>
            <a:off x="7353264" y="2500306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800" b="1" i="1" dirty="0"/>
              <a:t>: </a:t>
            </a:r>
            <a:r>
              <a:rPr lang="en-US" altLang="ja-JP" sz="1800" b="1" i="1" dirty="0">
                <a:latin typeface="Symbol" pitchFamily="18" charset="2"/>
              </a:rPr>
              <a:t>g</a:t>
            </a:r>
            <a:r>
              <a:rPr lang="en-US" altLang="ja-JP" sz="1800" b="1" i="1" dirty="0"/>
              <a:t> (MC)</a:t>
            </a:r>
          </a:p>
        </p:txBody>
      </p:sp>
      <p:sp>
        <p:nvSpPr>
          <p:cNvPr id="9" name="右矢印 8"/>
          <p:cNvSpPr/>
          <p:nvPr/>
        </p:nvSpPr>
        <p:spPr>
          <a:xfrm>
            <a:off x="4786314" y="3429000"/>
            <a:ext cx="714380" cy="35719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3143240" y="2857496"/>
            <a:ext cx="118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n-</a:t>
            </a:r>
            <a:r>
              <a:rPr kumimoji="1" lang="en-US" altLang="ja-JP" dirty="0" smtClean="0"/>
              <a:t>th event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28596" y="2143116"/>
            <a:ext cx="1512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a few percent</a:t>
            </a:r>
            <a:br>
              <a:rPr kumimoji="1" lang="en-US" altLang="ja-JP" dirty="0" smtClean="0">
                <a:solidFill>
                  <a:schemeClr val="bg1"/>
                </a:solidFill>
              </a:rPr>
            </a:br>
            <a:r>
              <a:rPr kumimoji="1" lang="en-US" altLang="ja-JP" dirty="0" smtClean="0">
                <a:solidFill>
                  <a:schemeClr val="bg1"/>
                </a:solidFill>
              </a:rPr>
              <a:t> of the events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14282" y="4572008"/>
            <a:ext cx="1981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most of the events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928794" y="2500306"/>
            <a:ext cx="165942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moment fitting</a:t>
            </a:r>
            <a:endParaRPr kumimoji="1" lang="ja-JP" altLang="en-US" dirty="0"/>
          </a:p>
        </p:txBody>
      </p:sp>
      <p:sp>
        <p:nvSpPr>
          <p:cNvPr id="45" name="左右矢印 44"/>
          <p:cNvSpPr/>
          <p:nvPr/>
        </p:nvSpPr>
        <p:spPr>
          <a:xfrm>
            <a:off x="3428992" y="5286388"/>
            <a:ext cx="642942" cy="214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714348" y="785794"/>
            <a:ext cx="1305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C00000"/>
                </a:solidFill>
              </a:rPr>
              <a:t>narrower</a:t>
            </a:r>
            <a:endParaRPr kumimoji="1" lang="ja-JP" altLang="en-US" sz="2000" b="1" dirty="0">
              <a:solidFill>
                <a:srgbClr val="C00000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 rot="804992">
            <a:off x="4378558" y="753282"/>
            <a:ext cx="1610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event by event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/>
        </p:nvSpPr>
        <p:spPr>
          <a:xfrm>
            <a:off x="785786" y="4286256"/>
            <a:ext cx="4572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 smtClean="0"/>
              <a:t>The coefficients are automatically calculated to achieve best separation of gamma-ray events (MC) from hadronic events (OFF).</a:t>
            </a:r>
            <a:endParaRPr lang="en-US" dirty="0"/>
          </a:p>
        </p:txBody>
      </p:sp>
      <p:sp>
        <p:nvSpPr>
          <p:cNvPr id="50" name="正方形/長方形 49"/>
          <p:cNvSpPr/>
          <p:nvPr/>
        </p:nvSpPr>
        <p:spPr>
          <a:xfrm>
            <a:off x="4572000" y="5657671"/>
            <a:ext cx="45720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 smtClean="0"/>
              <a:t>If there is a gamma-ray source in On-source region, the gamma-ray event peak should remain in the distribution of Fisher discriminant.</a:t>
            </a:r>
            <a:endParaRPr 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000100" y="3000372"/>
            <a:ext cx="211468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Fisher discriminant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9" grpId="0" animBg="1"/>
      <p:bldP spid="50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altLang="ja-JP" dirty="0" smtClean="0"/>
              <a:t>Recent results from CANGAROO-III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6439-3477-4B52-9E4D-CD3DD644F81A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8" name="テキスト ボックス 4"/>
          <p:cNvSpPr txBox="1">
            <a:spLocks noChangeArrowheads="1"/>
          </p:cNvSpPr>
          <p:nvPr/>
        </p:nvSpPr>
        <p:spPr bwMode="auto">
          <a:xfrm>
            <a:off x="4656746" y="1571612"/>
            <a:ext cx="44872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ja-JP" dirty="0">
                <a:ea typeface="HG明朝B" pitchFamily="17" charset="-128"/>
              </a:rPr>
              <a:t>Jim Hinton, rapporteur talk, 30</a:t>
            </a:r>
            <a:r>
              <a:rPr lang="en-US" altLang="ja-JP" baseline="30000" dirty="0">
                <a:ea typeface="HG明朝B" pitchFamily="17" charset="-128"/>
              </a:rPr>
              <a:t>th</a:t>
            </a:r>
            <a:r>
              <a:rPr lang="en-US" altLang="ja-JP" dirty="0">
                <a:ea typeface="HG明朝B" pitchFamily="17" charset="-128"/>
              </a:rPr>
              <a:t> ICRC, 2007</a:t>
            </a:r>
            <a:endParaRPr lang="ja-JP" altLang="en-US" dirty="0">
              <a:ea typeface="HG明朝B" pitchFamily="17" charset="-128"/>
            </a:endParaRPr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86182" y="2000240"/>
            <a:ext cx="5067926" cy="3666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正方形/長方形 9"/>
          <p:cNvSpPr/>
          <p:nvPr/>
        </p:nvSpPr>
        <p:spPr>
          <a:xfrm>
            <a:off x="4857752" y="1071546"/>
            <a:ext cx="3010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/>
              <a:t>TeV Sky map 2007</a:t>
            </a:r>
            <a:endParaRPr lang="ja-JP" altLang="en-US" sz="28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0034" y="3643314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sz="2400" dirty="0" smtClean="0"/>
              <a:t>MSH15-52</a:t>
            </a:r>
          </a:p>
          <a:p>
            <a:pPr>
              <a:buFont typeface="Wingdings" pitchFamily="2" charset="2"/>
              <a:buChar char="Ø"/>
            </a:pPr>
            <a:r>
              <a:rPr kumimoji="1" lang="en-US" altLang="ja-JP" sz="2400" dirty="0" smtClean="0"/>
              <a:t>HESS J1804-216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2400" dirty="0" smtClean="0"/>
              <a:t>Vela SNR</a:t>
            </a:r>
            <a:endParaRPr kumimoji="1" lang="en-US" altLang="ja-JP" sz="24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00034" y="2000240"/>
            <a:ext cx="3071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sz="2400" dirty="0" smtClean="0"/>
              <a:t>PKS 2155-304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2400" dirty="0" smtClean="0"/>
              <a:t>Abell 3667/</a:t>
            </a:r>
            <a:r>
              <a:rPr lang="en-US" altLang="ja-JP" sz="2400" dirty="0" smtClean="0">
                <a:solidFill>
                  <a:schemeClr val="dk1"/>
                </a:solidFill>
              </a:rPr>
              <a:t>4038</a:t>
            </a:r>
            <a:endParaRPr lang="en-US" altLang="ja-JP" sz="2400" dirty="0" smtClean="0"/>
          </a:p>
          <a:p>
            <a:pPr>
              <a:buFont typeface="Wingdings" pitchFamily="2" charset="2"/>
              <a:buChar char="Ø"/>
            </a:pPr>
            <a:r>
              <a:rPr lang="en-US" altLang="ja-JP" sz="2400" dirty="0" smtClean="0"/>
              <a:t>Centaurus A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2400" dirty="0" smtClean="0"/>
              <a:t>SN 1987A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42844" y="1428736"/>
            <a:ext cx="1818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I will present…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Active Galactic Nuclei: PKS 2155-304</a:t>
            </a:r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6439-3477-4B52-9E4D-CD3DD644F81A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08" y="1142984"/>
            <a:ext cx="6000792" cy="242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438900" y="642918"/>
            <a:ext cx="2705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/>
              <a:t>Sakamoto et al., ICRC2007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42844" y="4180344"/>
            <a:ext cx="9001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sz="2400" dirty="0" smtClean="0"/>
              <a:t>Time variable source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2400" dirty="0" smtClean="0"/>
              <a:t>It was first detected in TeV γ-rays by Durham group in 1999.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2400" dirty="0" smtClean="0"/>
              <a:t>HESS group reported historically high TeV flux in 2006 July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2400" dirty="0" smtClean="0"/>
              <a:t>Follow up observation by CANGAROO-III.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400" dirty="0" smtClean="0"/>
              <a:t>2006 July-August (just after HESS alert)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400" dirty="0" smtClean="0"/>
              <a:t>Detected γ -ray excess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3500398" y="3286124"/>
            <a:ext cx="56436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Time VS Integral flux</a:t>
            </a:r>
          </a:p>
          <a:p>
            <a:pPr lvl="1"/>
            <a:r>
              <a:rPr lang="en-US" altLang="ja-JP" dirty="0" smtClean="0"/>
              <a:t>Triangle: CANGAROO-III (T2-T4)</a:t>
            </a:r>
          </a:p>
          <a:p>
            <a:pPr lvl="1"/>
            <a:r>
              <a:rPr lang="en-US" altLang="ja-JP" dirty="0" smtClean="0"/>
              <a:t>Circle: CANGAROO-III (T2-T3-T4)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4929158" y="4071942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two data set because of machine trouble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643042" y="3786190"/>
            <a:ext cx="177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γ-ray excess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214810" y="1000108"/>
            <a:ext cx="4807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C00000"/>
                </a:solidFill>
              </a:rPr>
              <a:t>Shaded area </a:t>
            </a:r>
            <a:r>
              <a:rPr lang="en-US" dirty="0" smtClean="0">
                <a:solidFill>
                  <a:srgbClr val="C00000"/>
                </a:solidFill>
              </a:rPr>
              <a:t>is </a:t>
            </a:r>
            <a:r>
              <a:rPr lang="en-US" altLang="ja-JP" dirty="0" smtClean="0">
                <a:solidFill>
                  <a:srgbClr val="C00000"/>
                </a:solidFill>
              </a:rPr>
              <a:t>the H.E.S.S.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altLang="ja-JP" dirty="0" smtClean="0">
                <a:solidFill>
                  <a:srgbClr val="C00000"/>
                </a:solidFill>
              </a:rPr>
              <a:t>observation periods.</a:t>
            </a:r>
            <a:endParaRPr lang="ja-JP" altLang="en-US" dirty="0">
              <a:solidFill>
                <a:srgbClr val="C00000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572000" y="1357298"/>
            <a:ext cx="214314" cy="18573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5403273" y="1357298"/>
            <a:ext cx="240297" cy="18573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6270171" y="1357298"/>
            <a:ext cx="230655" cy="18573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7143767" y="1357298"/>
            <a:ext cx="183307" cy="18573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8039596" y="1357298"/>
            <a:ext cx="106878" cy="18573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143240" y="3429000"/>
            <a:ext cx="6000760" cy="36933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C00000"/>
                </a:solidFill>
              </a:rPr>
              <a:t>8 hours time difference between HESS and CANGAROO-III</a:t>
            </a:r>
            <a:endParaRPr lang="ja-JP" altLang="en-US" dirty="0">
              <a:solidFill>
                <a:srgbClr val="C00000"/>
              </a:solidFill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142984"/>
            <a:ext cx="2928926" cy="269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/>
      <p:bldP spid="13" grpId="0" animBg="1"/>
      <p:bldP spid="15" grpId="0" animBg="1"/>
      <p:bldP spid="19" grpId="0" animBg="1"/>
      <p:bldP spid="22" grpId="0" animBg="1"/>
      <p:bldP spid="23" grpId="0" animBg="1"/>
      <p:bldP spid="2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グループ化 24"/>
          <p:cNvGrpSpPr/>
          <p:nvPr/>
        </p:nvGrpSpPr>
        <p:grpSpPr>
          <a:xfrm>
            <a:off x="714348" y="857232"/>
            <a:ext cx="7639104" cy="1004894"/>
            <a:chOff x="504796" y="852470"/>
            <a:chExt cx="7639104" cy="1004894"/>
          </a:xfrm>
        </p:grpSpPr>
        <p:sp>
          <p:nvSpPr>
            <p:cNvPr id="13" name="Rectangle 32"/>
            <p:cNvSpPr>
              <a:spLocks noChangeArrowheads="1"/>
            </p:cNvSpPr>
            <p:nvPr/>
          </p:nvSpPr>
          <p:spPr bwMode="auto">
            <a:xfrm>
              <a:off x="571472" y="928670"/>
              <a:ext cx="7572428" cy="928694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 w="38100">
              <a:solidFill>
                <a:schemeClr val="bg1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504796" y="852470"/>
              <a:ext cx="4953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 b="1" dirty="0" smtClean="0"/>
                <a:t>   </a:t>
              </a:r>
              <a:r>
                <a:rPr lang="en-US" altLang="ja-JP" sz="2400" b="1" dirty="0"/>
                <a:t>p</a:t>
              </a:r>
              <a:r>
                <a:rPr lang="en-US" altLang="ja-JP" sz="1600" b="1" dirty="0"/>
                <a:t>(UHE)</a:t>
              </a:r>
              <a:r>
                <a:rPr lang="en-US" altLang="ja-JP" sz="2400" b="1" dirty="0"/>
                <a:t> + </a:t>
              </a:r>
              <a:r>
                <a:rPr lang="en-US" altLang="ja-JP" sz="2400" b="1" dirty="0">
                  <a:latin typeface="Symbol" pitchFamily="18" charset="2"/>
                </a:rPr>
                <a:t>g</a:t>
              </a:r>
              <a:r>
                <a:rPr lang="en-US" altLang="ja-JP" b="1" baseline="-25000" dirty="0"/>
                <a:t>C</a:t>
              </a:r>
              <a:r>
                <a:rPr lang="en-US" altLang="ja-JP" b="1" baseline="-25000" dirty="0">
                  <a:latin typeface="Symbol" pitchFamily="18" charset="2"/>
                </a:rPr>
                <a:t>MB</a:t>
              </a:r>
              <a:r>
                <a:rPr lang="en-US" altLang="ja-JP" sz="2400" b="1" dirty="0"/>
                <a:t> </a:t>
              </a:r>
              <a:r>
                <a:rPr lang="en-US" altLang="ja-JP" sz="2400" b="1" dirty="0">
                  <a:sym typeface="Wingdings" pitchFamily="2" charset="2"/>
                </a:rPr>
                <a:t> e</a:t>
              </a:r>
              <a:r>
                <a:rPr lang="en-US" altLang="ja-JP" sz="2400" b="1" baseline="30000" dirty="0">
                  <a:sym typeface="Wingdings" pitchFamily="2" charset="2"/>
                </a:rPr>
                <a:t>+</a:t>
              </a:r>
              <a:r>
                <a:rPr lang="en-US" altLang="ja-JP" sz="2400" b="1" dirty="0">
                  <a:sym typeface="Wingdings" pitchFamily="2" charset="2"/>
                </a:rPr>
                <a:t> + e</a:t>
              </a:r>
              <a:r>
                <a:rPr lang="en-US" altLang="ja-JP" sz="2400" b="1" baseline="30000" dirty="0">
                  <a:sym typeface="Wingdings" pitchFamily="2" charset="2"/>
                </a:rPr>
                <a:t>-   </a:t>
              </a:r>
              <a:r>
                <a:rPr lang="en-US" altLang="ja-JP" sz="2400" b="1" dirty="0">
                  <a:sym typeface="Wingdings" pitchFamily="2" charset="2"/>
                </a:rPr>
                <a:t>+ p</a:t>
              </a:r>
              <a:endParaRPr lang="en-US" altLang="ja-JP" sz="1600" dirty="0"/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3500430" y="1357298"/>
              <a:ext cx="461196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 b="1" dirty="0">
                  <a:sym typeface="Wingdings" pitchFamily="2" charset="2"/>
                </a:rPr>
                <a:t>e</a:t>
              </a:r>
              <a:r>
                <a:rPr lang="en-US" altLang="ja-JP" sz="2400" b="1" baseline="30000" dirty="0">
                  <a:cs typeface="Times New Roman" pitchFamily="18" charset="0"/>
                  <a:sym typeface="Wingdings" pitchFamily="2" charset="2"/>
                </a:rPr>
                <a:t>± </a:t>
              </a:r>
              <a:r>
                <a:rPr lang="en-US" altLang="ja-JP" sz="2400" b="1" dirty="0">
                  <a:sym typeface="Wingdings" pitchFamily="2" charset="2"/>
                </a:rPr>
                <a:t>+ </a:t>
              </a:r>
              <a:r>
                <a:rPr lang="en-US" altLang="ja-JP" sz="2400" b="1" dirty="0">
                  <a:latin typeface="Symbol" pitchFamily="18" charset="2"/>
                  <a:sym typeface="Wingdings" pitchFamily="2" charset="2"/>
                </a:rPr>
                <a:t>g</a:t>
              </a:r>
              <a:r>
                <a:rPr lang="en-US" altLang="ja-JP" b="1" baseline="-25000" dirty="0">
                  <a:sym typeface="Wingdings" pitchFamily="2" charset="2"/>
                </a:rPr>
                <a:t>CMB</a:t>
              </a:r>
              <a:r>
                <a:rPr lang="en-US" altLang="ja-JP" sz="2400" b="1" dirty="0">
                  <a:sym typeface="Wingdings" pitchFamily="2" charset="2"/>
                </a:rPr>
                <a:t> </a:t>
              </a:r>
              <a:r>
                <a:rPr lang="en-US" altLang="ja-JP" sz="2400" b="1" dirty="0">
                  <a:latin typeface="Symbol" pitchFamily="18" charset="2"/>
                </a:rPr>
                <a:t>g</a:t>
              </a:r>
              <a:r>
                <a:rPr lang="en-US" altLang="ja-JP" sz="2400" dirty="0"/>
                <a:t> </a:t>
              </a:r>
              <a:r>
                <a:rPr lang="en-US" altLang="ja-JP" sz="1600" b="1" dirty="0"/>
                <a:t>(Inverse Compton scattering)</a:t>
              </a:r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>
              <a:off x="2714612" y="1285860"/>
              <a:ext cx="914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ja-JP" altLang="en-US" dirty="0"/>
            </a:p>
          </p:txBody>
        </p:sp>
        <p:sp>
          <p:nvSpPr>
            <p:cNvPr id="20" name="Line 30"/>
            <p:cNvSpPr>
              <a:spLocks noChangeShapeType="1"/>
            </p:cNvSpPr>
            <p:nvPr/>
          </p:nvSpPr>
          <p:spPr bwMode="auto">
            <a:xfrm>
              <a:off x="3143240" y="1285860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ja-JP" altLang="en-US" dirty="0"/>
            </a:p>
          </p:txBody>
        </p:sp>
        <p:sp>
          <p:nvSpPr>
            <p:cNvPr id="24" name="Line 31"/>
            <p:cNvSpPr>
              <a:spLocks noChangeShapeType="1"/>
            </p:cNvSpPr>
            <p:nvPr/>
          </p:nvSpPr>
          <p:spPr bwMode="auto">
            <a:xfrm>
              <a:off x="3143240" y="1643050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ja-JP" altLang="en-US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42942"/>
          </a:xfrm>
        </p:spPr>
        <p:txBody>
          <a:bodyPr>
            <a:noAutofit/>
          </a:bodyPr>
          <a:lstStyle/>
          <a:p>
            <a:r>
              <a:rPr lang="en-US" altLang="ja-JP" sz="3200" dirty="0" smtClean="0"/>
              <a:t>Clusters of Galaxies: Abell </a:t>
            </a:r>
            <a:r>
              <a:rPr lang="en-US" altLang="ja-JP" sz="3200" dirty="0"/>
              <a:t>3667 and </a:t>
            </a:r>
            <a:r>
              <a:rPr lang="en-US" altLang="ja-JP" sz="3200" dirty="0" smtClean="0">
                <a:solidFill>
                  <a:schemeClr val="dk1"/>
                </a:solidFill>
              </a:rPr>
              <a:t>4038</a:t>
            </a:r>
            <a:endParaRPr kumimoji="1" lang="ja-JP" altLang="en-US" sz="3200" dirty="0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6731000" y="571480"/>
            <a:ext cx="241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/>
              <a:t>Kiuchi et al., ICRC2007</a:t>
            </a:r>
          </a:p>
        </p:txBody>
      </p:sp>
      <p:sp>
        <p:nvSpPr>
          <p:cNvPr id="26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6BFD6439-3477-4B52-9E4D-CD3DD644F81A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sp>
        <p:nvSpPr>
          <p:cNvPr id="37" name="正方形/長方形 36"/>
          <p:cNvSpPr/>
          <p:nvPr/>
        </p:nvSpPr>
        <p:spPr>
          <a:xfrm>
            <a:off x="0" y="4214818"/>
            <a:ext cx="521494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dirty="0" smtClean="0"/>
              <a:t>We picked up two targets from the </a:t>
            </a:r>
            <a:r>
              <a:rPr lang="en-US" altLang="ja-JP" sz="2200" u="sng" dirty="0" smtClean="0"/>
              <a:t>Abell catalog</a:t>
            </a:r>
            <a:r>
              <a:rPr lang="en-US" altLang="ja-JP" sz="2200" dirty="0" smtClean="0"/>
              <a:t> </a:t>
            </a:r>
            <a:r>
              <a:rPr lang="en-US" altLang="ja-JP" sz="1200" dirty="0" smtClean="0"/>
              <a:t>[Abell. G.O., Corwin, H.G., Jr., and Olowin, R.P. (1989) Ap.J.Suppl., 70, 1]</a:t>
            </a:r>
          </a:p>
          <a:p>
            <a:pPr>
              <a:buFont typeface="Wingdings" pitchFamily="2" charset="2"/>
              <a:buChar char="Ø"/>
            </a:pPr>
            <a:r>
              <a:rPr lang="ja-JP" altLang="en-US" sz="2200" dirty="0" smtClean="0"/>
              <a:t> </a:t>
            </a:r>
            <a:r>
              <a:rPr lang="en-US" altLang="ja-JP" sz="2200" dirty="0" smtClean="0"/>
              <a:t>no gamma-ray </a:t>
            </a:r>
            <a:r>
              <a:rPr lang="en-US" altLang="ja-JP" sz="2200" dirty="0" smtClean="0"/>
              <a:t>excess</a:t>
            </a:r>
            <a:endParaRPr lang="en-US" altLang="ja-JP" sz="2200" dirty="0" smtClean="0"/>
          </a:p>
          <a:p>
            <a:pPr lvl="1">
              <a:buFont typeface="Wingdings" pitchFamily="2" charset="2"/>
              <a:buChar char="Ø"/>
            </a:pPr>
            <a:r>
              <a:rPr lang="en-US" altLang="ja-JP" sz="2000" dirty="0" smtClean="0"/>
              <a:t>within </a:t>
            </a:r>
            <a:r>
              <a:rPr lang="en-US" altLang="ja-JP" sz="2000" u="sng" dirty="0" smtClean="0"/>
              <a:t>Virial radius</a:t>
            </a:r>
            <a:r>
              <a:rPr lang="en-US" altLang="ja-JP" sz="2000" dirty="0" smtClean="0"/>
              <a:t> from their centers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2200" dirty="0" smtClean="0"/>
              <a:t>2 σ upper limits  on their integral fluxes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2200" dirty="0" smtClean="0"/>
              <a:t>Flux can limit magnetic field of the cluster under the model assumptions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1071538" y="3929066"/>
            <a:ext cx="3059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u="sng" dirty="0" smtClean="0"/>
              <a:t>CANGAROO-III Observation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285720" y="1857364"/>
            <a:ext cx="4596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u="sng" dirty="0" smtClean="0"/>
              <a:t>Motivation to observe Clusters of Galaxies</a:t>
            </a:r>
          </a:p>
        </p:txBody>
      </p:sp>
      <p:grpSp>
        <p:nvGrpSpPr>
          <p:cNvPr id="42" name="グループ化 41"/>
          <p:cNvGrpSpPr/>
          <p:nvPr/>
        </p:nvGrpSpPr>
        <p:grpSpPr>
          <a:xfrm>
            <a:off x="5286380" y="1951648"/>
            <a:ext cx="3357586" cy="4906352"/>
            <a:chOff x="3286116" y="1951648"/>
            <a:chExt cx="3357586" cy="4906352"/>
          </a:xfrm>
        </p:grpSpPr>
        <p:pic>
          <p:nvPicPr>
            <p:cNvPr id="17" name="Picture 4" descr="integral_flux_a3667_0"/>
            <p:cNvPicPr>
              <a:picLocks noChangeAspect="1" noChangeArrowheads="1"/>
            </p:cNvPicPr>
            <p:nvPr/>
          </p:nvPicPr>
          <p:blipFill>
            <a:blip r:embed="rId4" cstate="print"/>
            <a:srcRect t="7494" r="7494"/>
            <a:stretch>
              <a:fillRect/>
            </a:stretch>
          </p:blipFill>
          <p:spPr bwMode="auto">
            <a:xfrm>
              <a:off x="3286116" y="2214554"/>
              <a:ext cx="3357586" cy="3357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3643306" y="1951648"/>
              <a:ext cx="137383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000" u="sng" dirty="0" smtClean="0"/>
                <a:t>Abell </a:t>
              </a:r>
              <a:r>
                <a:rPr lang="en-US" altLang="ja-JP" sz="2000" u="sng" dirty="0"/>
                <a:t>3667</a:t>
              </a:r>
            </a:p>
          </p:txBody>
        </p:sp>
        <p:sp>
          <p:nvSpPr>
            <p:cNvPr id="28" name="Text Box 20"/>
            <p:cNvSpPr txBox="1">
              <a:spLocks noChangeArrowheads="1"/>
            </p:cNvSpPr>
            <p:nvPr/>
          </p:nvSpPr>
          <p:spPr bwMode="auto">
            <a:xfrm>
              <a:off x="3428992" y="5380672"/>
              <a:ext cx="2880917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altLang="ja-JP" dirty="0"/>
                <a:t>z = </a:t>
              </a:r>
              <a:r>
                <a:rPr lang="en-US" altLang="ja-JP" dirty="0" smtClean="0"/>
                <a:t>0.055</a:t>
              </a:r>
              <a:endParaRPr lang="en-US" altLang="ja-JP" dirty="0"/>
            </a:p>
            <a:p>
              <a:pPr>
                <a:buFont typeface="Wingdings" pitchFamily="2" charset="2"/>
                <a:buChar char="Ø"/>
              </a:pPr>
              <a:r>
                <a:rPr lang="en-US" altLang="ja-JP" dirty="0"/>
                <a:t>M ~ 2E15 M</a:t>
              </a:r>
              <a:r>
                <a:rPr lang="en-US" altLang="ja-JP" baseline="-25000" dirty="0">
                  <a:sym typeface="Wingdings 2" pitchFamily="18" charset="2"/>
                </a:rPr>
                <a:t></a:t>
              </a:r>
            </a:p>
            <a:p>
              <a:pPr>
                <a:buFont typeface="Wingdings" pitchFamily="2" charset="2"/>
                <a:buChar char="Ø"/>
              </a:pPr>
              <a:r>
                <a:rPr lang="en-US" altLang="ja-JP" dirty="0">
                  <a:sym typeface="Wingdings 2" pitchFamily="18" charset="2"/>
                </a:rPr>
                <a:t>X-ray + radio </a:t>
              </a:r>
              <a:r>
                <a:rPr lang="en-US" altLang="ja-JP" dirty="0" smtClean="0">
                  <a:sym typeface="Wingdings 2" pitchFamily="18" charset="2"/>
                </a:rPr>
                <a:t>structure</a:t>
              </a:r>
            </a:p>
            <a:p>
              <a:pPr>
                <a:buFont typeface="Wingdings" pitchFamily="2" charset="2"/>
                <a:buChar char="Ø"/>
              </a:pPr>
              <a:r>
                <a:rPr lang="en-US" altLang="ja-JP" dirty="0" smtClean="0"/>
                <a:t>2006 Jul-Aug</a:t>
              </a:r>
            </a:p>
            <a:p>
              <a:pPr>
                <a:buFont typeface="Wingdings" pitchFamily="2" charset="2"/>
                <a:buChar char="Ø"/>
              </a:pPr>
              <a:r>
                <a:rPr lang="en-US" altLang="ja-JP" dirty="0" smtClean="0"/>
                <a:t>ON 29.7 / OFF 23.7 hours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3786182" y="4714884"/>
              <a:ext cx="1981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rgbClr val="000000"/>
                  </a:solidFill>
                </a:rPr>
                <a:t>Model : Inoue et al.</a:t>
              </a: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4786314" y="2786058"/>
              <a:ext cx="18469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/>
                <a:t>diffuse:r&lt;0.28</a:t>
              </a:r>
              <a:r>
                <a:rPr lang="ja-JP" altLang="en-US" b="1" dirty="0" smtClean="0"/>
                <a:t>゜</a:t>
              </a:r>
              <a:endParaRPr lang="ja-JP" altLang="en-US" dirty="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3786182" y="2643182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0.1μG</a:t>
              </a:r>
              <a:endParaRPr kumimoji="1" lang="ja-JP" altLang="en-US" b="1" dirty="0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3786182" y="3143248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0.3μG</a:t>
              </a:r>
              <a:endParaRPr kumimoji="1" lang="ja-JP" altLang="en-US" b="1" dirty="0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3786182" y="3714752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1.0μG</a:t>
              </a:r>
              <a:endParaRPr kumimoji="1" lang="ja-JP" altLang="en-US" b="1" dirty="0"/>
            </a:p>
          </p:txBody>
        </p:sp>
      </p:grpSp>
      <p:grpSp>
        <p:nvGrpSpPr>
          <p:cNvPr id="47" name="グループ化 46"/>
          <p:cNvGrpSpPr/>
          <p:nvPr/>
        </p:nvGrpSpPr>
        <p:grpSpPr>
          <a:xfrm>
            <a:off x="5244022" y="1951648"/>
            <a:ext cx="3899978" cy="4906352"/>
            <a:chOff x="5244022" y="1951648"/>
            <a:chExt cx="3899978" cy="4906352"/>
          </a:xfrm>
        </p:grpSpPr>
        <p:pic>
          <p:nvPicPr>
            <p:cNvPr id="21" name="Picture 5" descr="integral_flux_a4038_0"/>
            <p:cNvPicPr>
              <a:picLocks noChangeAspect="1" noChangeArrowheads="1"/>
            </p:cNvPicPr>
            <p:nvPr/>
          </p:nvPicPr>
          <p:blipFill>
            <a:blip r:embed="rId5" cstate="print"/>
            <a:srcRect t="7494" r="7494"/>
            <a:stretch>
              <a:fillRect/>
            </a:stretch>
          </p:blipFill>
          <p:spPr bwMode="auto">
            <a:xfrm>
              <a:off x="5244022" y="2143116"/>
              <a:ext cx="3429024" cy="3429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5672650" y="1951648"/>
              <a:ext cx="137383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000" u="sng" dirty="0" smtClean="0"/>
                <a:t>Abell </a:t>
              </a:r>
              <a:r>
                <a:rPr lang="en-US" altLang="ja-JP" sz="2000" u="sng" dirty="0"/>
                <a:t>4038</a:t>
              </a:r>
            </a:p>
          </p:txBody>
        </p:sp>
        <p:sp>
          <p:nvSpPr>
            <p:cNvPr id="27" name="Text Box 19"/>
            <p:cNvSpPr txBox="1">
              <a:spLocks noChangeArrowheads="1"/>
            </p:cNvSpPr>
            <p:nvPr/>
          </p:nvSpPr>
          <p:spPr bwMode="auto">
            <a:xfrm>
              <a:off x="5601212" y="4523416"/>
              <a:ext cx="1981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rgbClr val="000000"/>
                  </a:solidFill>
                </a:rPr>
                <a:t>Model : Inoue et al.</a:t>
              </a:r>
            </a:p>
          </p:txBody>
        </p:sp>
        <p:sp>
          <p:nvSpPr>
            <p:cNvPr id="35" name="Text Box 21"/>
            <p:cNvSpPr txBox="1">
              <a:spLocks noChangeArrowheads="1"/>
            </p:cNvSpPr>
            <p:nvPr/>
          </p:nvSpPr>
          <p:spPr bwMode="auto">
            <a:xfrm>
              <a:off x="5244022" y="5657671"/>
              <a:ext cx="3899978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altLang="ja-JP" dirty="0"/>
                <a:t>z = 0.029 </a:t>
              </a:r>
              <a:r>
                <a:rPr lang="en-US" altLang="ja-JP" dirty="0" smtClean="0"/>
                <a:t> (</a:t>
              </a:r>
              <a:r>
                <a:rPr lang="en-US" altLang="ja-JP" dirty="0"/>
                <a:t>as close as Coma cluster)</a:t>
              </a:r>
            </a:p>
            <a:p>
              <a:pPr>
                <a:buFont typeface="Wingdings" pitchFamily="2" charset="2"/>
                <a:buChar char="Ø"/>
              </a:pPr>
              <a:r>
                <a:rPr lang="en-US" altLang="ja-JP" dirty="0"/>
                <a:t>M ~ </a:t>
              </a:r>
              <a:r>
                <a:rPr lang="en-US" altLang="ja-JP" dirty="0" smtClean="0"/>
                <a:t>5E14 M</a:t>
              </a:r>
              <a:r>
                <a:rPr lang="en-US" altLang="ja-JP" baseline="-25000" dirty="0" smtClean="0">
                  <a:sym typeface="Wingdings 2" pitchFamily="18" charset="2"/>
                </a:rPr>
                <a:t></a:t>
              </a:r>
              <a:endParaRPr lang="en-US" altLang="ja-JP" dirty="0" smtClean="0"/>
            </a:p>
            <a:p>
              <a:pPr>
                <a:buFont typeface="Wingdings" pitchFamily="2" charset="2"/>
                <a:buChar char="Ø"/>
              </a:pPr>
              <a:r>
                <a:rPr lang="en-US" altLang="ja-JP" dirty="0" smtClean="0"/>
                <a:t>2006 Aug-Sep</a:t>
              </a:r>
            </a:p>
            <a:p>
              <a:pPr>
                <a:buFont typeface="Wingdings" pitchFamily="2" charset="2"/>
                <a:buChar char="Ø"/>
              </a:pPr>
              <a:r>
                <a:rPr lang="en-US" altLang="ja-JP" dirty="0" smtClean="0"/>
                <a:t>ON 23.8 / OFF 17.7 hours</a:t>
              </a:r>
              <a:endParaRPr lang="en-US" altLang="ja-JP" baseline="-25000" dirty="0">
                <a:sym typeface="Wingdings 2" pitchFamily="18" charset="2"/>
              </a:endParaRP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6715140" y="2786058"/>
              <a:ext cx="17956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/>
                <a:t>diffuse:r&lt;0.45</a:t>
              </a:r>
              <a:r>
                <a:rPr lang="ja-JP" altLang="en-US" b="1" dirty="0" smtClean="0"/>
                <a:t>゜</a:t>
              </a:r>
              <a:endParaRPr lang="ja-JP" altLang="en-US" dirty="0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5786446" y="2857496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0.1μG</a:t>
              </a:r>
              <a:endParaRPr kumimoji="1" lang="ja-JP" altLang="en-US" b="1" dirty="0"/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5786446" y="3357562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0.3μG</a:t>
              </a:r>
              <a:endParaRPr kumimoji="1" lang="ja-JP" altLang="en-US" b="1" dirty="0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5786446" y="3929066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1.0μG</a:t>
              </a:r>
              <a:endParaRPr kumimoji="1" lang="ja-JP" altLang="en-US" b="1" dirty="0"/>
            </a:p>
          </p:txBody>
        </p:sp>
      </p:grpSp>
      <p:sp>
        <p:nvSpPr>
          <p:cNvPr id="36" name="テキスト ボックス 35"/>
          <p:cNvSpPr txBox="1"/>
          <p:nvPr/>
        </p:nvSpPr>
        <p:spPr>
          <a:xfrm>
            <a:off x="0" y="2143116"/>
            <a:ext cx="5500694" cy="1792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sz="2000" dirty="0" smtClean="0"/>
              <a:t>Clusters of Galaxies are candidate sites of the origin of ultra high energy cosmic rays.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2000" dirty="0" smtClean="0"/>
              <a:t>There is a theory which predicts TeV gamma-ray emission from Clusters of Galaxies by proton-photon interaction.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1100" dirty="0" smtClean="0"/>
              <a:t>[Inoue, Aharonian, &amp; Sugiyama,ApJL,628,L9 (2005)]</a:t>
            </a:r>
            <a:endParaRPr lang="en-US" altLang="ja-JP" sz="2000" dirty="0" smtClean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572396" y="1928802"/>
            <a:ext cx="135787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Preliminary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C:\Users\yukawa\Documents\Cangaroo\TAUP\f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596" y="3547940"/>
            <a:ext cx="3126234" cy="323691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594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Active Galactic </a:t>
            </a:r>
            <a:r>
              <a:rPr lang="en-US" altLang="ja-JP" dirty="0" smtClean="0"/>
              <a:t>Nucleus: </a:t>
            </a:r>
            <a:r>
              <a:rPr lang="en-US" altLang="ja-JP" dirty="0" smtClean="0"/>
              <a:t>Centaurus </a:t>
            </a:r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6439-3477-4B52-9E4D-CD3DD644F81A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928926" y="6000768"/>
            <a:ext cx="188295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Excess Count Map</a:t>
            </a:r>
            <a:endParaRPr kumimoji="1" lang="ja-JP" altLang="en-US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214422"/>
            <a:ext cx="4214490" cy="379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テキスト ボックス 24"/>
          <p:cNvSpPr txBox="1"/>
          <p:nvPr/>
        </p:nvSpPr>
        <p:spPr>
          <a:xfrm>
            <a:off x="3643306" y="5000636"/>
            <a:ext cx="5500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Spectral Energy Distribution </a:t>
            </a:r>
            <a:r>
              <a:rPr lang="en-US" altLang="ja-JP" dirty="0" smtClean="0"/>
              <a:t>for the jet region of Cen A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143504" y="1142984"/>
            <a:ext cx="3408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altLang="ja-JP" sz="1400" u="sng" dirty="0" smtClean="0"/>
              <a:t>Bai, J. M. &amp; Lee, M. G., 2001, ApJ, 549, L173</a:t>
            </a:r>
            <a:endParaRPr kumimoji="1" lang="ja-JP" altLang="en-US" sz="1400" u="sng" dirty="0"/>
          </a:p>
        </p:txBody>
      </p:sp>
      <p:cxnSp>
        <p:nvCxnSpPr>
          <p:cNvPr id="29" name="直線矢印コネクタ 28"/>
          <p:cNvCxnSpPr/>
          <p:nvPr/>
        </p:nvCxnSpPr>
        <p:spPr>
          <a:xfrm flipV="1">
            <a:off x="2357422" y="3500438"/>
            <a:ext cx="2500330" cy="78581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142844" y="785794"/>
            <a:ext cx="48577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sz="2400" dirty="0" smtClean="0"/>
              <a:t>Nearby Radio-Loud AGN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2400" dirty="0" smtClean="0"/>
              <a:t>HESS observation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000" dirty="0" smtClean="0"/>
              <a:t>4 hours for jet region in 2004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000" dirty="0" smtClean="0"/>
              <a:t>No excess: 2σ upper limit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2400" dirty="0" smtClean="0"/>
              <a:t>CANGAROO-III observation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000" dirty="0" smtClean="0"/>
              <a:t>10 hours in 2004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000" dirty="0" smtClean="0"/>
              <a:t>No excess: 2σ upper limit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000" dirty="0" smtClean="0"/>
              <a:t>Model comparison</a:t>
            </a:r>
          </a:p>
        </p:txBody>
      </p:sp>
      <p:sp>
        <p:nvSpPr>
          <p:cNvPr id="36" name="円/楕円 35"/>
          <p:cNvSpPr/>
          <p:nvPr/>
        </p:nvSpPr>
        <p:spPr>
          <a:xfrm>
            <a:off x="6143636" y="3143248"/>
            <a:ext cx="1428760" cy="6429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" name="円/楕円 36"/>
          <p:cNvSpPr/>
          <p:nvPr/>
        </p:nvSpPr>
        <p:spPr>
          <a:xfrm>
            <a:off x="5857884" y="3429000"/>
            <a:ext cx="357190" cy="357190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357950" y="2214554"/>
            <a:ext cx="170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CANGAROO-III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40" name="直線矢印コネクタ 39"/>
          <p:cNvCxnSpPr>
            <a:stCxn id="38" idx="2"/>
          </p:cNvCxnSpPr>
          <p:nvPr/>
        </p:nvCxnSpPr>
        <p:spPr>
          <a:xfrm rot="5400000">
            <a:off x="6898538" y="2829117"/>
            <a:ext cx="559364" cy="6890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5857884" y="1928802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HESS</a:t>
            </a:r>
            <a:endParaRPr kumimoji="1" lang="ja-JP" alt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4" name="直線矢印コネクタ 43"/>
          <p:cNvCxnSpPr/>
          <p:nvPr/>
        </p:nvCxnSpPr>
        <p:spPr>
          <a:xfrm rot="5400000">
            <a:off x="5464181" y="2821777"/>
            <a:ext cx="1143802" cy="722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 rot="16200000" flipH="1">
            <a:off x="6393669" y="1464455"/>
            <a:ext cx="214314" cy="142876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5000628" y="571480"/>
            <a:ext cx="4143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S.Kabuki et al, </a:t>
            </a:r>
            <a:r>
              <a:rPr lang="en-US" altLang="ja-JP" dirty="0" smtClean="0"/>
              <a:t>ApJ</a:t>
            </a:r>
            <a:r>
              <a:rPr lang="en-US" dirty="0" smtClean="0"/>
              <a:t>, in press, Oct 1 issue 2007, rXiv.0706.0367 </a:t>
            </a:r>
            <a:endParaRPr lang="ja-JP" altLang="en-US" dirty="0"/>
          </a:p>
        </p:txBody>
      </p:sp>
      <p:cxnSp>
        <p:nvCxnSpPr>
          <p:cNvPr id="26" name="直線矢印コネクタ 25"/>
          <p:cNvCxnSpPr/>
          <p:nvPr/>
        </p:nvCxnSpPr>
        <p:spPr>
          <a:xfrm rot="10800000">
            <a:off x="6215074" y="1714488"/>
            <a:ext cx="285752" cy="7143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6500826" y="1571612"/>
            <a:ext cx="200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accent3">
                    <a:lumMod val="50000"/>
                  </a:schemeClr>
                </a:solidFill>
              </a:rPr>
              <a:t>Model prediction</a:t>
            </a:r>
            <a:endParaRPr kumimoji="1" lang="ja-JP" alt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357554" y="5357826"/>
            <a:ext cx="5786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 smtClean="0"/>
              <a:t>dotted line: TeV γ-ray </a:t>
            </a:r>
            <a:r>
              <a:rPr kumimoji="1" lang="en-US" altLang="ja-JP" sz="1600" dirty="0" smtClean="0"/>
              <a:t>spectrum by </a:t>
            </a:r>
            <a:r>
              <a:rPr lang="en-US" altLang="ja-JP" sz="1600" dirty="0" smtClean="0"/>
              <a:t>inverse Compton scattering</a:t>
            </a:r>
          </a:p>
          <a:p>
            <a:pPr algn="r"/>
            <a:r>
              <a:rPr kumimoji="1" lang="en-US" altLang="ja-JP" sz="1600" dirty="0" smtClean="0"/>
              <a:t>when </a:t>
            </a:r>
            <a:r>
              <a:rPr kumimoji="1" lang="en-US" altLang="ja-JP" sz="1600" dirty="0" smtClean="0"/>
              <a:t>we assume the </a:t>
            </a:r>
            <a:r>
              <a:rPr kumimoji="1" lang="en-US" altLang="ja-JP" sz="1600" dirty="0" smtClean="0"/>
              <a:t>total energy of </a:t>
            </a:r>
            <a:r>
              <a:rPr lang="en-US" altLang="ja-JP" sz="1600" dirty="0" smtClean="0"/>
              <a:t>electrons</a:t>
            </a:r>
            <a:r>
              <a:rPr kumimoji="1" lang="en-US" altLang="ja-JP" sz="1600" dirty="0" smtClean="0"/>
              <a:t> is 10</a:t>
            </a:r>
            <a:r>
              <a:rPr kumimoji="1" lang="en-US" altLang="ja-JP" sz="1600" baseline="30000" dirty="0" smtClean="0"/>
              <a:t>54</a:t>
            </a:r>
            <a:r>
              <a:rPr kumimoji="1" lang="en-US" altLang="ja-JP" sz="1600" dirty="0" smtClean="0"/>
              <a:t> erg</a:t>
            </a:r>
            <a:endParaRPr kumimoji="1" lang="ja-JP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UP">
      <a:majorFont>
        <a:latin typeface="Cambria"/>
        <a:ea typeface="ＭＳ Ｐゴシック"/>
        <a:cs typeface=""/>
      </a:majorFont>
      <a:minorFont>
        <a:latin typeface="Cambr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1460</Words>
  <Application>Microsoft Office PowerPoint</Application>
  <PresentationFormat>画面に合わせる (4:3)</PresentationFormat>
  <Paragraphs>384</Paragraphs>
  <Slides>20</Slides>
  <Notes>18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2" baseType="lpstr">
      <vt:lpstr>Office テーマ</vt:lpstr>
      <vt:lpstr>数式</vt:lpstr>
      <vt:lpstr>Recent Results from CANGAROO-III</vt:lpstr>
      <vt:lpstr>スライド 2</vt:lpstr>
      <vt:lpstr>CANGAROO-III Telescopes</vt:lpstr>
      <vt:lpstr>Schematic view of Cherenkov Telescopes</vt:lpstr>
      <vt:lpstr>gamma / hadron separation</vt:lpstr>
      <vt:lpstr>Recent results from CANGAROO-III</vt:lpstr>
      <vt:lpstr>Active Galactic Nuclei: PKS 2155-304</vt:lpstr>
      <vt:lpstr>Clusters of Galaxies: Abell 3667 and 4038</vt:lpstr>
      <vt:lpstr>Active Galactic Nucleus: Centaurus A</vt:lpstr>
      <vt:lpstr>Super Nova: 1987A</vt:lpstr>
      <vt:lpstr>Pulsar Wind Nebula: MSH15-52</vt:lpstr>
      <vt:lpstr>Unidentified source: HESS J1804-216</vt:lpstr>
      <vt:lpstr>Vela Super Nova Remnant</vt:lpstr>
      <vt:lpstr>Observation</vt:lpstr>
      <vt:lpstr>Known sources</vt:lpstr>
      <vt:lpstr>SNR</vt:lpstr>
      <vt:lpstr>Summary</vt:lpstr>
      <vt:lpstr>My Personal Opinion</vt:lpstr>
      <vt:lpstr>スライド 19</vt:lpstr>
      <vt:lpstr>Recent Results of CANGAROO-III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2007-08-31T02:07:53Z</dcterms:created>
  <dcterms:modified xsi:type="dcterms:W3CDTF">2007-09-12T06:00:48Z</dcterms:modified>
</cp:coreProperties>
</file>